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 id="2147483694" r:id="rId2"/>
    <p:sldMasterId id="2147483662" r:id="rId3"/>
    <p:sldMasterId id="2147483681" r:id="rId4"/>
  </p:sldMasterIdLst>
  <p:notesMasterIdLst>
    <p:notesMasterId r:id="rId26"/>
  </p:notesMasterIdLst>
  <p:handoutMasterIdLst>
    <p:handoutMasterId r:id="rId27"/>
  </p:handoutMasterIdLst>
  <p:sldIdLst>
    <p:sldId id="259" r:id="rId5"/>
    <p:sldId id="279" r:id="rId6"/>
    <p:sldId id="264" r:id="rId7"/>
    <p:sldId id="265" r:id="rId8"/>
    <p:sldId id="266" r:id="rId9"/>
    <p:sldId id="267" r:id="rId10"/>
    <p:sldId id="299" r:id="rId11"/>
    <p:sldId id="262" r:id="rId12"/>
    <p:sldId id="269" r:id="rId13"/>
    <p:sldId id="270" r:id="rId14"/>
    <p:sldId id="271" r:id="rId15"/>
    <p:sldId id="272" r:id="rId16"/>
    <p:sldId id="273" r:id="rId17"/>
    <p:sldId id="274" r:id="rId18"/>
    <p:sldId id="275" r:id="rId19"/>
    <p:sldId id="276" r:id="rId20"/>
    <p:sldId id="277" r:id="rId21"/>
    <p:sldId id="297" r:id="rId22"/>
    <p:sldId id="313" r:id="rId23"/>
    <p:sldId id="304" r:id="rId24"/>
    <p:sldId id="312" r:id="rId25"/>
  </p:sldIdLst>
  <p:sldSz cx="9144000" cy="6858000" type="screen4x3"/>
  <p:notesSz cx="9866313" cy="6735763"/>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77" autoAdjust="0"/>
    <p:restoredTop sz="94660"/>
  </p:normalViewPr>
  <p:slideViewPr>
    <p:cSldViewPr snapToGrid="0">
      <p:cViewPr varScale="1">
        <p:scale>
          <a:sx n="91" d="100"/>
          <a:sy n="91" d="100"/>
        </p:scale>
        <p:origin x="102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4275402" cy="33795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5588628" y="0"/>
            <a:ext cx="4275402" cy="337958"/>
          </a:xfrm>
          <a:prstGeom prst="rect">
            <a:avLst/>
          </a:prstGeom>
        </p:spPr>
        <p:txBody>
          <a:bodyPr vert="horz" lIns="91440" tIns="45720" rIns="91440" bIns="45720" rtlCol="0"/>
          <a:lstStyle>
            <a:lvl1pPr algn="r">
              <a:defRPr sz="1200"/>
            </a:lvl1pPr>
          </a:lstStyle>
          <a:p>
            <a:fld id="{E26A31F1-5984-4D04-8557-CEA13875C6BD}" type="datetimeFigureOut">
              <a:rPr lang="zh-TW" altLang="en-US" smtClean="0"/>
              <a:t>2021/10/22</a:t>
            </a:fld>
            <a:endParaRPr lang="zh-TW" altLang="en-US"/>
          </a:p>
        </p:txBody>
      </p:sp>
      <p:sp>
        <p:nvSpPr>
          <p:cNvPr id="4" name="頁尾版面配置區 3"/>
          <p:cNvSpPr>
            <a:spLocks noGrp="1"/>
          </p:cNvSpPr>
          <p:nvPr>
            <p:ph type="ftr" sz="quarter" idx="2"/>
          </p:nvPr>
        </p:nvSpPr>
        <p:spPr>
          <a:xfrm>
            <a:off x="0" y="6397806"/>
            <a:ext cx="4275402" cy="337957"/>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5588628" y="6397806"/>
            <a:ext cx="4275402" cy="337957"/>
          </a:xfrm>
          <a:prstGeom prst="rect">
            <a:avLst/>
          </a:prstGeom>
        </p:spPr>
        <p:txBody>
          <a:bodyPr vert="horz" lIns="91440" tIns="45720" rIns="91440" bIns="45720" rtlCol="0" anchor="b"/>
          <a:lstStyle>
            <a:lvl1pPr algn="r">
              <a:defRPr sz="1200"/>
            </a:lvl1pPr>
          </a:lstStyle>
          <a:p>
            <a:fld id="{F4B0B079-201D-45F8-AB56-F0241EAF2694}" type="slidenum">
              <a:rPr lang="zh-TW" altLang="en-US" smtClean="0"/>
              <a:t>‹#›</a:t>
            </a:fld>
            <a:endParaRPr lang="zh-TW" altLang="en-US"/>
          </a:p>
        </p:txBody>
      </p:sp>
    </p:spTree>
    <p:extLst>
      <p:ext uri="{BB962C8B-B14F-4D97-AF65-F5344CB8AC3E}">
        <p14:creationId xmlns:p14="http://schemas.microsoft.com/office/powerpoint/2010/main" val="27979032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4275402" cy="33795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5588628" y="0"/>
            <a:ext cx="4275402" cy="337958"/>
          </a:xfrm>
          <a:prstGeom prst="rect">
            <a:avLst/>
          </a:prstGeom>
        </p:spPr>
        <p:txBody>
          <a:bodyPr vert="horz" lIns="91440" tIns="45720" rIns="91440" bIns="45720" rtlCol="0"/>
          <a:lstStyle>
            <a:lvl1pPr algn="r">
              <a:defRPr sz="1200"/>
            </a:lvl1pPr>
          </a:lstStyle>
          <a:p>
            <a:fld id="{AA005078-5B12-4322-9814-F40136F64B1E}" type="datetimeFigureOut">
              <a:rPr lang="zh-TW" altLang="en-US" smtClean="0"/>
              <a:t>2021/10/22</a:t>
            </a:fld>
            <a:endParaRPr lang="zh-TW" altLang="en-US"/>
          </a:p>
        </p:txBody>
      </p:sp>
      <p:sp>
        <p:nvSpPr>
          <p:cNvPr id="4" name="投影片圖像版面配置區 3"/>
          <p:cNvSpPr>
            <a:spLocks noGrp="1" noRot="1" noChangeAspect="1"/>
          </p:cNvSpPr>
          <p:nvPr>
            <p:ph type="sldImg" idx="2"/>
          </p:nvPr>
        </p:nvSpPr>
        <p:spPr>
          <a:xfrm>
            <a:off x="3417888" y="841375"/>
            <a:ext cx="3030537" cy="22733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986632" y="3241586"/>
            <a:ext cx="7893050" cy="2652207"/>
          </a:xfrm>
          <a:prstGeom prst="rect">
            <a:avLst/>
          </a:prstGeom>
        </p:spPr>
        <p:txBody>
          <a:bodyPr vert="horz" lIns="91440" tIns="45720" rIns="91440" bIns="45720" rtlCol="0"/>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6397806"/>
            <a:ext cx="4275402" cy="33795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5588628" y="6397806"/>
            <a:ext cx="4275402" cy="337957"/>
          </a:xfrm>
          <a:prstGeom prst="rect">
            <a:avLst/>
          </a:prstGeom>
        </p:spPr>
        <p:txBody>
          <a:bodyPr vert="horz" lIns="91440" tIns="45720" rIns="91440" bIns="45720" rtlCol="0" anchor="b"/>
          <a:lstStyle>
            <a:lvl1pPr algn="r">
              <a:defRPr sz="1200"/>
            </a:lvl1pPr>
          </a:lstStyle>
          <a:p>
            <a:fld id="{139B1049-9129-4AA9-9FBD-EF21DAB1CBD5}" type="slidenum">
              <a:rPr lang="zh-TW" altLang="en-US" smtClean="0"/>
              <a:t>‹#›</a:t>
            </a:fld>
            <a:endParaRPr lang="zh-TW" altLang="en-US"/>
          </a:p>
        </p:txBody>
      </p:sp>
    </p:spTree>
    <p:extLst>
      <p:ext uri="{BB962C8B-B14F-4D97-AF65-F5344CB8AC3E}">
        <p14:creationId xmlns:p14="http://schemas.microsoft.com/office/powerpoint/2010/main" val="4143514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12C7B01C-AEB0-47A9-8BBE-65BCDADF85B8}" type="slidenum">
              <a:rPr lang="zh-TW" altLang="en-US" smtClean="0"/>
              <a:t>8</a:t>
            </a:fld>
            <a:endParaRPr lang="zh-TW" altLang="en-US"/>
          </a:p>
        </p:txBody>
      </p:sp>
    </p:spTree>
    <p:extLst>
      <p:ext uri="{BB962C8B-B14F-4D97-AF65-F5344CB8AC3E}">
        <p14:creationId xmlns:p14="http://schemas.microsoft.com/office/powerpoint/2010/main" val="4292210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234519"/>
            <a:ext cx="7772400" cy="739467"/>
          </a:xfrm>
        </p:spPr>
        <p:txBody>
          <a:bodyPr anchor="b">
            <a:normAutofit/>
          </a:bodyPr>
          <a:lstStyle>
            <a:lvl1pPr algn="ctr">
              <a:defRPr sz="3200" b="1">
                <a:solidFill>
                  <a:schemeClr val="bg1"/>
                </a:solidFill>
                <a:latin typeface="微軟正黑體" panose="020B0604030504040204" pitchFamily="34" charset="-120"/>
                <a:ea typeface="微軟正黑體" panose="020B0604030504040204" pitchFamily="34" charset="-120"/>
              </a:defRPr>
            </a:lvl1pPr>
          </a:lstStyle>
          <a:p>
            <a:r>
              <a:rPr lang="zh-TW" altLang="en-US" dirty="0" smtClean="0"/>
              <a:t>按一下以編輯母片標題樣式</a:t>
            </a:r>
            <a:endParaRPr lang="en-US" dirty="0"/>
          </a:p>
        </p:txBody>
      </p:sp>
      <p:sp>
        <p:nvSpPr>
          <p:cNvPr id="3" name="Subtitle 2"/>
          <p:cNvSpPr>
            <a:spLocks noGrp="1"/>
          </p:cNvSpPr>
          <p:nvPr>
            <p:ph type="subTitle" idx="1"/>
          </p:nvPr>
        </p:nvSpPr>
        <p:spPr>
          <a:xfrm>
            <a:off x="685800" y="4134301"/>
            <a:ext cx="7772400" cy="492290"/>
          </a:xfrm>
        </p:spPr>
        <p:txBody>
          <a:bodyPr>
            <a:noAutofit/>
          </a:bodyPr>
          <a:lstStyle>
            <a:lvl1pPr marL="0" indent="0" algn="ctr">
              <a:buNone/>
              <a:defRPr sz="1800">
                <a:solidFill>
                  <a:schemeClr val="bg1"/>
                </a:solidFill>
                <a:latin typeface="微軟正黑體" panose="020B0604030504040204" pitchFamily="34" charset="-120"/>
                <a:ea typeface="微軟正黑體" panose="020B0604030504040204" pitchFamily="34" charset="-12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dirty="0" smtClean="0"/>
              <a:t>按一下以編輯母片副標題樣式</a:t>
            </a:r>
            <a:endParaRPr lang="en-US" dirty="0"/>
          </a:p>
        </p:txBody>
      </p:sp>
    </p:spTree>
    <p:extLst>
      <p:ext uri="{BB962C8B-B14F-4D97-AF65-F5344CB8AC3E}">
        <p14:creationId xmlns:p14="http://schemas.microsoft.com/office/powerpoint/2010/main" val="86016817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143000" y="1497103"/>
            <a:ext cx="6858000" cy="481387"/>
          </a:xfrm>
          <a:prstGeom prst="rect">
            <a:avLst/>
          </a:prstGeom>
        </p:spPr>
        <p:txBody>
          <a:bodyPr anchor="b"/>
          <a:lstStyle>
            <a:lvl1pPr algn="l">
              <a:defRPr sz="2400" b="1">
                <a:solidFill>
                  <a:schemeClr val="tx1"/>
                </a:solidFill>
                <a:latin typeface="微軟正黑體" panose="020B0604030504040204" pitchFamily="34" charset="-120"/>
                <a:ea typeface="微軟正黑體" panose="020B0604030504040204" pitchFamily="34" charset="-120"/>
              </a:defRPr>
            </a:lvl1pPr>
          </a:lstStyle>
          <a:p>
            <a:r>
              <a:rPr lang="zh-TW" altLang="en-US" dirty="0" smtClean="0"/>
              <a:t>按一下以編輯母片標題樣式</a:t>
            </a:r>
            <a:endParaRPr lang="zh-TW" altLang="en-US" dirty="0"/>
          </a:p>
        </p:txBody>
      </p:sp>
      <p:sp>
        <p:nvSpPr>
          <p:cNvPr id="3" name="副標題 2"/>
          <p:cNvSpPr>
            <a:spLocks noGrp="1"/>
          </p:cNvSpPr>
          <p:nvPr>
            <p:ph type="subTitle" idx="1" hasCustomPrompt="1"/>
          </p:nvPr>
        </p:nvSpPr>
        <p:spPr>
          <a:xfrm>
            <a:off x="1143000" y="2176649"/>
            <a:ext cx="6858000" cy="1355444"/>
          </a:xfrm>
          <a:prstGeom prst="rect">
            <a:avLst/>
          </a:prstGeom>
        </p:spPr>
        <p:txBody>
          <a:bodyPr/>
          <a:lstStyle>
            <a:lvl1pPr marL="0" indent="0" algn="l">
              <a:buNone/>
              <a:defRPr sz="1600">
                <a:solidFill>
                  <a:schemeClr val="tx1"/>
                </a:solidFill>
                <a:latin typeface="微軟正黑體" panose="020B0604030504040204" pitchFamily="34" charset="-120"/>
                <a:ea typeface="微軟正黑體" panose="020B0604030504040204" pitchFamily="34" charset="-12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dirty="0" smtClean="0"/>
              <a:t>按一下以編輯母片內文樣式</a:t>
            </a:r>
            <a:endParaRPr lang="zh-TW" altLang="en-US" dirty="0"/>
          </a:p>
        </p:txBody>
      </p:sp>
      <p:sp>
        <p:nvSpPr>
          <p:cNvPr id="4" name="日期版面配置區 3"/>
          <p:cNvSpPr>
            <a:spLocks noGrp="1"/>
          </p:cNvSpPr>
          <p:nvPr>
            <p:ph type="dt" sz="half" idx="10"/>
          </p:nvPr>
        </p:nvSpPr>
        <p:spPr>
          <a:xfrm>
            <a:off x="1142999" y="3757520"/>
            <a:ext cx="6858001" cy="509679"/>
          </a:xfrm>
          <a:prstGeom prst="rect">
            <a:avLst/>
          </a:prstGeom>
        </p:spPr>
        <p:txBody>
          <a:bodyPr/>
          <a:lstStyle>
            <a:lvl1pPr>
              <a:defRPr sz="2400" b="1">
                <a:solidFill>
                  <a:schemeClr val="tx1"/>
                </a:solidFill>
                <a:latin typeface="微軟正黑體" panose="020B0604030504040204" pitchFamily="34" charset="-120"/>
                <a:ea typeface="微軟正黑體" panose="020B0604030504040204" pitchFamily="34" charset="-120"/>
              </a:defRPr>
            </a:lvl1pPr>
          </a:lstStyle>
          <a:p>
            <a:r>
              <a:rPr lang="zh-TW" altLang="en-US" smtClean="0"/>
              <a:t>按一下以編輯母片標題樣式</a:t>
            </a:r>
            <a:endParaRPr lang="zh-TW" altLang="en-US" dirty="0"/>
          </a:p>
        </p:txBody>
      </p:sp>
      <p:sp>
        <p:nvSpPr>
          <p:cNvPr id="5" name="頁尾版面配置區 4"/>
          <p:cNvSpPr>
            <a:spLocks noGrp="1"/>
          </p:cNvSpPr>
          <p:nvPr>
            <p:ph type="ftr" sz="quarter" idx="11"/>
          </p:nvPr>
        </p:nvSpPr>
        <p:spPr>
          <a:xfrm>
            <a:off x="1142998" y="4383740"/>
            <a:ext cx="6858001" cy="1362635"/>
          </a:xfrm>
          <a:prstGeom prst="rect">
            <a:avLst/>
          </a:prstGeom>
        </p:spPr>
        <p:txBody>
          <a:bodyPr/>
          <a:lstStyle>
            <a:lvl1pPr>
              <a:defRPr sz="1600">
                <a:solidFill>
                  <a:schemeClr val="tx1"/>
                </a:solidFill>
                <a:latin typeface="微軟正黑體" panose="020B0604030504040204" pitchFamily="34" charset="-120"/>
                <a:ea typeface="微軟正黑體" panose="020B0604030504040204" pitchFamily="34" charset="-120"/>
              </a:defRPr>
            </a:lvl1pPr>
          </a:lstStyle>
          <a:p>
            <a:pPr algn="l"/>
            <a:r>
              <a:rPr lang="zh-TW" altLang="en-US" dirty="0" smtClean="0"/>
              <a:t>按一下以編輯母片內文樣式</a:t>
            </a:r>
            <a:endParaRPr lang="zh-TW" altLang="en-US" dirty="0"/>
          </a:p>
        </p:txBody>
      </p:sp>
    </p:spTree>
    <p:extLst>
      <p:ext uri="{BB962C8B-B14F-4D97-AF65-F5344CB8AC3E}">
        <p14:creationId xmlns:p14="http://schemas.microsoft.com/office/powerpoint/2010/main" val="23556088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628650" y="1871011"/>
            <a:ext cx="7886700" cy="459720"/>
          </a:xfrm>
          <a:prstGeom prst="rect">
            <a:avLst/>
          </a:prstGeom>
        </p:spPr>
        <p:txBody>
          <a:bodyPr/>
          <a:lstStyle>
            <a:lvl1pPr>
              <a:defRPr sz="2400" b="1">
                <a:solidFill>
                  <a:schemeClr val="tx1"/>
                </a:solidFill>
                <a:latin typeface="微軟正黑體" panose="020B0604030504040204" pitchFamily="34" charset="-120"/>
                <a:ea typeface="微軟正黑體" panose="020B0604030504040204" pitchFamily="34" charset="-120"/>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a:xfrm>
            <a:off x="628650" y="2631141"/>
            <a:ext cx="7886700" cy="3424798"/>
          </a:xfrm>
          <a:prstGeom prst="rect">
            <a:avLst/>
          </a:prstGeom>
        </p:spPr>
        <p:txBody>
          <a:bodyPr/>
          <a:lstStyle>
            <a:lvl1pPr>
              <a:defRPr sz="2000">
                <a:solidFill>
                  <a:schemeClr val="tx1"/>
                </a:solidFill>
                <a:latin typeface="微軟正黑體" panose="020B0604030504040204" pitchFamily="34" charset="-120"/>
                <a:ea typeface="微軟正黑體" panose="020B0604030504040204" pitchFamily="34" charset="-120"/>
              </a:defRPr>
            </a:lvl1pPr>
            <a:lvl2pPr>
              <a:defRPr sz="1800">
                <a:solidFill>
                  <a:schemeClr val="tx1"/>
                </a:solidFill>
                <a:latin typeface="微軟正黑體" panose="020B0604030504040204" pitchFamily="34" charset="-120"/>
                <a:ea typeface="微軟正黑體" panose="020B0604030504040204" pitchFamily="34" charset="-120"/>
              </a:defRPr>
            </a:lvl2pPr>
            <a:lvl3pPr>
              <a:defRPr sz="1600">
                <a:solidFill>
                  <a:schemeClr val="tx1"/>
                </a:solidFill>
                <a:latin typeface="微軟正黑體" panose="020B0604030504040204" pitchFamily="34" charset="-120"/>
                <a:ea typeface="微軟正黑體" panose="020B0604030504040204" pitchFamily="34" charset="-120"/>
              </a:defRPr>
            </a:lvl3pPr>
            <a:lvl4pPr>
              <a:defRPr sz="1400">
                <a:solidFill>
                  <a:schemeClr val="tx1"/>
                </a:solidFill>
                <a:latin typeface="微軟正黑體" panose="020B0604030504040204" pitchFamily="34" charset="-120"/>
                <a:ea typeface="微軟正黑體" panose="020B0604030504040204" pitchFamily="34" charset="-120"/>
              </a:defRPr>
            </a:lvl4pPr>
            <a:lvl5pPr>
              <a:defRPr sz="1400">
                <a:solidFill>
                  <a:schemeClr val="tx1"/>
                </a:solidFill>
                <a:latin typeface="微軟正黑體" panose="020B0604030504040204" pitchFamily="34" charset="-120"/>
                <a:ea typeface="微軟正黑體" panose="020B0604030504040204" pitchFamily="34" charset="-120"/>
              </a:defRPr>
            </a:lvl5pPr>
          </a:lstStyle>
          <a:p>
            <a:pPr lvl="0"/>
            <a:r>
              <a:rPr lang="zh-TW" altLang="en-US" dirty="0" smtClean="0"/>
              <a:t>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extLst>
      <p:ext uri="{BB962C8B-B14F-4D97-AF65-F5344CB8AC3E}">
        <p14:creationId xmlns:p14="http://schemas.microsoft.com/office/powerpoint/2010/main" val="388132920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619685" y="1356286"/>
            <a:ext cx="3867150" cy="486522"/>
          </a:xfrm>
          <a:prstGeom prst="rect">
            <a:avLst/>
          </a:prstGeom>
        </p:spPr>
        <p:txBody>
          <a:bodyPr/>
          <a:lstStyle>
            <a:lvl1pPr>
              <a:defRPr sz="2000" b="1">
                <a:solidFill>
                  <a:schemeClr val="tx1"/>
                </a:solidFill>
                <a:latin typeface="微軟正黑體" panose="020B0604030504040204" pitchFamily="34" charset="-120"/>
                <a:ea typeface="微軟正黑體" panose="020B0604030504040204" pitchFamily="34" charset="-120"/>
              </a:defRPr>
            </a:lvl1pPr>
          </a:lstStyle>
          <a:p>
            <a:r>
              <a:rPr lang="zh-TW" altLang="en-US" dirty="0" smtClean="0"/>
              <a:t>按一下以編輯母片標題樣式</a:t>
            </a:r>
            <a:endParaRPr lang="zh-TW" altLang="en-US" dirty="0"/>
          </a:p>
        </p:txBody>
      </p:sp>
      <p:sp>
        <p:nvSpPr>
          <p:cNvPr id="3" name="內容版面配置區 2"/>
          <p:cNvSpPr>
            <a:spLocks noGrp="1"/>
          </p:cNvSpPr>
          <p:nvPr>
            <p:ph sz="half" idx="1"/>
          </p:nvPr>
        </p:nvSpPr>
        <p:spPr>
          <a:xfrm>
            <a:off x="619685" y="2014165"/>
            <a:ext cx="3867150" cy="3696634"/>
          </a:xfrm>
          <a:prstGeom prst="rect">
            <a:avLst/>
          </a:prstGeom>
        </p:spPr>
        <p:txBody>
          <a:bodyPr/>
          <a:lstStyle>
            <a:lvl1pPr marL="0" indent="0">
              <a:buNone/>
              <a:defRPr sz="1600">
                <a:solidFill>
                  <a:schemeClr val="tx1"/>
                </a:solidFill>
                <a:latin typeface="微軟正黑體" panose="020B0604030504040204" pitchFamily="34" charset="-120"/>
                <a:ea typeface="微軟正黑體" panose="020B0604030504040204" pitchFamily="34" charset="-120"/>
              </a:defRPr>
            </a:lvl1pPr>
            <a:lvl2pPr marL="457200" indent="0">
              <a:buNone/>
              <a:defRPr/>
            </a:lvl2pPr>
          </a:lstStyle>
          <a:p>
            <a:pPr lvl="0"/>
            <a:r>
              <a:rPr lang="zh-TW" altLang="en-US" dirty="0" smtClean="0"/>
              <a:t>編輯母片文字樣式</a:t>
            </a:r>
          </a:p>
        </p:txBody>
      </p:sp>
      <p:sp>
        <p:nvSpPr>
          <p:cNvPr id="4" name="內容版面配置區 3"/>
          <p:cNvSpPr>
            <a:spLocks noGrp="1"/>
          </p:cNvSpPr>
          <p:nvPr>
            <p:ph sz="half" idx="2"/>
          </p:nvPr>
        </p:nvSpPr>
        <p:spPr>
          <a:xfrm>
            <a:off x="4639235" y="1359461"/>
            <a:ext cx="3867150" cy="4351338"/>
          </a:xfrm>
          <a:prstGeom prst="rect">
            <a:avLst/>
          </a:prstGeom>
        </p:spPr>
        <p:txBody>
          <a:bodyPr/>
          <a:lstStyle>
            <a:lvl1pPr marL="0" indent="0">
              <a:buNone/>
              <a:defRPr>
                <a:solidFill>
                  <a:schemeClr val="tx1"/>
                </a:solidFill>
                <a:latin typeface="微軟正黑體" panose="020B0604030504040204" pitchFamily="34" charset="-120"/>
                <a:ea typeface="微軟正黑體" panose="020B0604030504040204" pitchFamily="34" charset="-120"/>
              </a:defRPr>
            </a:lvl1pPr>
          </a:lstStyle>
          <a:p>
            <a:pPr lvl="0"/>
            <a:endParaRPr lang="zh-TW" altLang="en-US" dirty="0"/>
          </a:p>
        </p:txBody>
      </p:sp>
    </p:spTree>
    <p:extLst>
      <p:ext uri="{BB962C8B-B14F-4D97-AF65-F5344CB8AC3E}">
        <p14:creationId xmlns:p14="http://schemas.microsoft.com/office/powerpoint/2010/main" val="1768688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1942416" y="2074562"/>
            <a:ext cx="6591985" cy="1468800"/>
          </a:xfrm>
        </p:spPr>
        <p:txBody>
          <a:bodyPr anchor="b"/>
          <a:lstStyle>
            <a:lvl1pPr algn="l">
              <a:defRPr sz="3923"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1942416" y="3581400"/>
            <a:ext cx="6591985" cy="860400"/>
          </a:xfrm>
        </p:spPr>
        <p:txBody>
          <a:bodyPr anchor="t"/>
          <a:lstStyle>
            <a:lvl1pPr marL="0" indent="0" algn="l">
              <a:buNone/>
              <a:defRPr sz="1961">
                <a:solidFill>
                  <a:schemeClr val="tx1">
                    <a:lumMod val="65000"/>
                    <a:lumOff val="35000"/>
                  </a:schemeClr>
                </a:solidFill>
              </a:defRPr>
            </a:lvl1pPr>
            <a:lvl2pPr marL="448391" indent="0">
              <a:buNone/>
              <a:defRPr sz="1766">
                <a:solidFill>
                  <a:schemeClr val="tx1">
                    <a:tint val="75000"/>
                  </a:schemeClr>
                </a:solidFill>
              </a:defRPr>
            </a:lvl2pPr>
            <a:lvl3pPr marL="896781" indent="0">
              <a:buNone/>
              <a:defRPr sz="1569">
                <a:solidFill>
                  <a:schemeClr val="tx1">
                    <a:tint val="75000"/>
                  </a:schemeClr>
                </a:solidFill>
              </a:defRPr>
            </a:lvl3pPr>
            <a:lvl4pPr marL="1345172" indent="0">
              <a:buNone/>
              <a:defRPr sz="1373">
                <a:solidFill>
                  <a:schemeClr val="tx1">
                    <a:tint val="75000"/>
                  </a:schemeClr>
                </a:solidFill>
              </a:defRPr>
            </a:lvl4pPr>
            <a:lvl5pPr marL="1793562" indent="0">
              <a:buNone/>
              <a:defRPr sz="1373">
                <a:solidFill>
                  <a:schemeClr val="tx1">
                    <a:tint val="75000"/>
                  </a:schemeClr>
                </a:solidFill>
              </a:defRPr>
            </a:lvl5pPr>
            <a:lvl6pPr marL="2241952" indent="0">
              <a:buNone/>
              <a:defRPr sz="1373">
                <a:solidFill>
                  <a:schemeClr val="tx1">
                    <a:tint val="75000"/>
                  </a:schemeClr>
                </a:solidFill>
              </a:defRPr>
            </a:lvl6pPr>
            <a:lvl7pPr marL="2690343" indent="0">
              <a:buNone/>
              <a:defRPr sz="1373">
                <a:solidFill>
                  <a:schemeClr val="tx1">
                    <a:tint val="75000"/>
                  </a:schemeClr>
                </a:solidFill>
              </a:defRPr>
            </a:lvl7pPr>
            <a:lvl8pPr marL="3138733" indent="0">
              <a:buNone/>
              <a:defRPr sz="1373">
                <a:solidFill>
                  <a:schemeClr val="tx1">
                    <a:tint val="75000"/>
                  </a:schemeClr>
                </a:solidFill>
              </a:defRPr>
            </a:lvl8pPr>
            <a:lvl9pPr marL="3587124" indent="0">
              <a:buNone/>
              <a:defRPr sz="1373">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34E417BF-CE12-4F27-9CEB-18B705148597}" type="datetimeFigureOut">
              <a:rPr lang="zh-TW" altLang="en-US" smtClean="0"/>
              <a:t>2021/10/22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9" y="3244141"/>
            <a:ext cx="584978" cy="365125"/>
          </a:xfrm>
        </p:spPr>
        <p:txBody>
          <a:bodyPr/>
          <a:lstStyle/>
          <a:p>
            <a:fld id="{5D9188B5-27AD-4951-B76B-BB7A34627B35}" type="slidenum">
              <a:rPr lang="zh-TW" altLang="en-US" smtClean="0"/>
              <a:t>‹#›</a:t>
            </a:fld>
            <a:endParaRPr lang="zh-TW" altLang="en-US"/>
          </a:p>
        </p:txBody>
      </p:sp>
    </p:spTree>
    <p:extLst>
      <p:ext uri="{BB962C8B-B14F-4D97-AF65-F5344CB8AC3E}">
        <p14:creationId xmlns:p14="http://schemas.microsoft.com/office/powerpoint/2010/main" val="1880364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234519"/>
            <a:ext cx="7772400" cy="739467"/>
          </a:xfrm>
        </p:spPr>
        <p:txBody>
          <a:bodyPr anchor="b">
            <a:normAutofit/>
          </a:bodyPr>
          <a:lstStyle>
            <a:lvl1pPr algn="ctr">
              <a:defRPr sz="3200" b="1">
                <a:solidFill>
                  <a:schemeClr val="tx1"/>
                </a:solidFill>
                <a:latin typeface="微軟正黑體" panose="020B0604030504040204" pitchFamily="34" charset="-120"/>
                <a:ea typeface="微軟正黑體" panose="020B0604030504040204" pitchFamily="34" charset="-120"/>
              </a:defRPr>
            </a:lvl1pPr>
          </a:lstStyle>
          <a:p>
            <a:r>
              <a:rPr lang="zh-TW" altLang="en-US" dirty="0" smtClean="0"/>
              <a:t>按一下以編輯母片標題樣式</a:t>
            </a:r>
            <a:endParaRPr lang="en-US" dirty="0"/>
          </a:p>
        </p:txBody>
      </p:sp>
      <p:sp>
        <p:nvSpPr>
          <p:cNvPr id="3" name="Subtitle 2"/>
          <p:cNvSpPr>
            <a:spLocks noGrp="1"/>
          </p:cNvSpPr>
          <p:nvPr>
            <p:ph type="subTitle" idx="1"/>
          </p:nvPr>
        </p:nvSpPr>
        <p:spPr>
          <a:xfrm>
            <a:off x="685800" y="4134301"/>
            <a:ext cx="7772400" cy="492290"/>
          </a:xfrm>
        </p:spPr>
        <p:txBody>
          <a:bodyPr>
            <a:noAutofit/>
          </a:bodyPr>
          <a:lstStyle>
            <a:lvl1pPr marL="0" indent="0" algn="ctr">
              <a:buNone/>
              <a:defRPr sz="1800">
                <a:solidFill>
                  <a:schemeClr val="tx1"/>
                </a:solidFill>
                <a:latin typeface="微軟正黑體" panose="020B0604030504040204" pitchFamily="34" charset="-120"/>
                <a:ea typeface="微軟正黑體" panose="020B0604030504040204" pitchFamily="34" charset="-12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dirty="0" smtClean="0"/>
              <a:t>按一下以編輯母片副標題樣式</a:t>
            </a:r>
            <a:endParaRPr lang="en-US" dirty="0"/>
          </a:p>
        </p:txBody>
      </p:sp>
    </p:spTree>
    <p:extLst>
      <p:ext uri="{BB962C8B-B14F-4D97-AF65-F5344CB8AC3E}">
        <p14:creationId xmlns:p14="http://schemas.microsoft.com/office/powerpoint/2010/main" val="289805161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1005168" y="3413125"/>
            <a:ext cx="7125820" cy="674781"/>
          </a:xfrm>
          <a:prstGeom prst="rect">
            <a:avLst/>
          </a:prstGeom>
        </p:spPr>
        <p:txBody>
          <a:bodyPr/>
          <a:lstStyle>
            <a:lvl1pPr algn="ctr">
              <a:defRPr sz="3200" b="1">
                <a:solidFill>
                  <a:schemeClr val="bg1"/>
                </a:solidFill>
                <a:latin typeface="微軟正黑體" panose="020B0604030504040204" pitchFamily="34" charset="-120"/>
                <a:ea typeface="微軟正黑體" panose="020B0604030504040204" pitchFamily="34" charset="-120"/>
              </a:defRPr>
            </a:lvl1pPr>
          </a:lstStyle>
          <a:p>
            <a:r>
              <a:rPr lang="zh-TW" altLang="en-US" dirty="0" smtClean="0"/>
              <a:t>按一下以編輯母片標題樣式</a:t>
            </a:r>
            <a:endParaRPr lang="zh-TW" altLang="en-US" dirty="0"/>
          </a:p>
        </p:txBody>
      </p:sp>
    </p:spTree>
    <p:extLst>
      <p:ext uri="{BB962C8B-B14F-4D97-AF65-F5344CB8AC3E}">
        <p14:creationId xmlns:p14="http://schemas.microsoft.com/office/powerpoint/2010/main" val="149028929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143000" y="2554941"/>
            <a:ext cx="6858000" cy="695044"/>
          </a:xfrm>
          <a:prstGeom prst="rect">
            <a:avLst/>
          </a:prstGeom>
        </p:spPr>
        <p:txBody>
          <a:bodyPr anchor="b"/>
          <a:lstStyle>
            <a:lvl1pPr algn="ctr">
              <a:defRPr sz="3200" b="1">
                <a:solidFill>
                  <a:schemeClr val="bg1"/>
                </a:solidFill>
                <a:latin typeface="微軟正黑體" panose="020B0604030504040204" pitchFamily="34" charset="-120"/>
                <a:ea typeface="微軟正黑體" panose="020B0604030504040204" pitchFamily="34" charset="-120"/>
              </a:defRPr>
            </a:lvl1pPr>
          </a:lstStyle>
          <a:p>
            <a:r>
              <a:rPr lang="zh-TW" altLang="en-US" dirty="0" smtClean="0"/>
              <a:t>按一下以編輯母片標題樣式</a:t>
            </a:r>
            <a:endParaRPr lang="zh-TW" altLang="en-US" dirty="0"/>
          </a:p>
        </p:txBody>
      </p:sp>
      <p:sp>
        <p:nvSpPr>
          <p:cNvPr id="3" name="副標題 2"/>
          <p:cNvSpPr>
            <a:spLocks noGrp="1"/>
          </p:cNvSpPr>
          <p:nvPr>
            <p:ph type="subTitle" idx="1" hasCustomPrompt="1"/>
          </p:nvPr>
        </p:nvSpPr>
        <p:spPr>
          <a:xfrm>
            <a:off x="1143000" y="3602038"/>
            <a:ext cx="6858000" cy="342433"/>
          </a:xfrm>
          <a:prstGeom prst="rect">
            <a:avLst/>
          </a:prstGeom>
        </p:spPr>
        <p:txBody>
          <a:bodyPr/>
          <a:lstStyle>
            <a:lvl1pPr marL="0" indent="0" algn="ctr">
              <a:buNone/>
              <a:defRPr sz="1400" b="1">
                <a:solidFill>
                  <a:schemeClr val="bg1"/>
                </a:solidFill>
                <a:latin typeface="微軟正黑體" panose="020B0604030504040204" pitchFamily="34" charset="-120"/>
                <a:ea typeface="微軟正黑體" panose="020B0604030504040204" pitchFamily="34" charset="-12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dirty="0" smtClean="0"/>
              <a:t>按一下以編輯母片內文樣式</a:t>
            </a:r>
            <a:endParaRPr lang="zh-TW" altLang="en-US" dirty="0"/>
          </a:p>
        </p:txBody>
      </p:sp>
    </p:spTree>
    <p:extLst>
      <p:ext uri="{BB962C8B-B14F-4D97-AF65-F5344CB8AC3E}">
        <p14:creationId xmlns:p14="http://schemas.microsoft.com/office/powerpoint/2010/main" val="79539447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143000" y="1783975"/>
            <a:ext cx="6858000" cy="481387"/>
          </a:xfrm>
          <a:prstGeom prst="rect">
            <a:avLst/>
          </a:prstGeom>
        </p:spPr>
        <p:txBody>
          <a:bodyPr anchor="b"/>
          <a:lstStyle>
            <a:lvl1pPr algn="l">
              <a:defRPr sz="2400" b="1">
                <a:solidFill>
                  <a:schemeClr val="bg1"/>
                </a:solidFill>
                <a:latin typeface="微軟正黑體" panose="020B0604030504040204" pitchFamily="34" charset="-120"/>
                <a:ea typeface="微軟正黑體" panose="020B0604030504040204" pitchFamily="34" charset="-120"/>
              </a:defRPr>
            </a:lvl1pPr>
          </a:lstStyle>
          <a:p>
            <a:r>
              <a:rPr lang="zh-TW" altLang="en-US" dirty="0" smtClean="0"/>
              <a:t>按一下以編輯母片標題樣式</a:t>
            </a:r>
            <a:endParaRPr lang="zh-TW" altLang="en-US" dirty="0"/>
          </a:p>
        </p:txBody>
      </p:sp>
      <p:sp>
        <p:nvSpPr>
          <p:cNvPr id="3" name="副標題 2"/>
          <p:cNvSpPr>
            <a:spLocks noGrp="1"/>
          </p:cNvSpPr>
          <p:nvPr>
            <p:ph type="subTitle" idx="1" hasCustomPrompt="1"/>
          </p:nvPr>
        </p:nvSpPr>
        <p:spPr>
          <a:xfrm>
            <a:off x="1143000" y="2463521"/>
            <a:ext cx="6858000" cy="1355444"/>
          </a:xfrm>
          <a:prstGeom prst="rect">
            <a:avLst/>
          </a:prstGeom>
        </p:spPr>
        <p:txBody>
          <a:bodyPr/>
          <a:lstStyle>
            <a:lvl1pPr marL="0" indent="0" algn="l">
              <a:buNone/>
              <a:defRPr sz="1600">
                <a:solidFill>
                  <a:schemeClr val="bg1"/>
                </a:solidFill>
                <a:latin typeface="微軟正黑體" panose="020B0604030504040204" pitchFamily="34" charset="-120"/>
                <a:ea typeface="微軟正黑體" panose="020B0604030504040204" pitchFamily="34" charset="-12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dirty="0" smtClean="0"/>
              <a:t>按一下以編輯母片內文樣式</a:t>
            </a:r>
            <a:endParaRPr lang="zh-TW" altLang="en-US" dirty="0"/>
          </a:p>
        </p:txBody>
      </p:sp>
      <p:sp>
        <p:nvSpPr>
          <p:cNvPr id="4" name="日期版面配置區 3"/>
          <p:cNvSpPr>
            <a:spLocks noGrp="1"/>
          </p:cNvSpPr>
          <p:nvPr>
            <p:ph type="dt" sz="half" idx="10"/>
          </p:nvPr>
        </p:nvSpPr>
        <p:spPr>
          <a:xfrm>
            <a:off x="1142999" y="4044392"/>
            <a:ext cx="6858001" cy="509679"/>
          </a:xfrm>
          <a:prstGeom prst="rect">
            <a:avLst/>
          </a:prstGeom>
        </p:spPr>
        <p:txBody>
          <a:bodyPr/>
          <a:lstStyle>
            <a:lvl1pPr>
              <a:defRPr sz="2400" b="1">
                <a:solidFill>
                  <a:schemeClr val="bg1"/>
                </a:solidFill>
                <a:latin typeface="微軟正黑體" panose="020B0604030504040204" pitchFamily="34" charset="-120"/>
                <a:ea typeface="微軟正黑體" panose="020B0604030504040204" pitchFamily="34" charset="-120"/>
              </a:defRPr>
            </a:lvl1pPr>
          </a:lstStyle>
          <a:p>
            <a:r>
              <a:rPr lang="zh-TW" altLang="en-US" dirty="0" smtClean="0"/>
              <a:t>按一下以編輯母片標題樣式</a:t>
            </a:r>
            <a:endParaRPr lang="zh-TW" altLang="en-US" dirty="0"/>
          </a:p>
        </p:txBody>
      </p:sp>
      <p:sp>
        <p:nvSpPr>
          <p:cNvPr id="5" name="頁尾版面配置區 4"/>
          <p:cNvSpPr>
            <a:spLocks noGrp="1"/>
          </p:cNvSpPr>
          <p:nvPr>
            <p:ph type="ftr" sz="quarter" idx="11"/>
          </p:nvPr>
        </p:nvSpPr>
        <p:spPr>
          <a:xfrm>
            <a:off x="1142998" y="4670612"/>
            <a:ext cx="6858001" cy="1362635"/>
          </a:xfrm>
          <a:prstGeom prst="rect">
            <a:avLst/>
          </a:prstGeom>
        </p:spPr>
        <p:txBody>
          <a:bodyPr/>
          <a:lstStyle>
            <a:lvl1pPr>
              <a:defRPr>
                <a:solidFill>
                  <a:schemeClr val="bg1"/>
                </a:solidFill>
                <a:latin typeface="微軟正黑體" panose="020B0604030504040204" pitchFamily="34" charset="-120"/>
                <a:ea typeface="微軟正黑體" panose="020B0604030504040204" pitchFamily="34" charset="-120"/>
              </a:defRPr>
            </a:lvl1pPr>
          </a:lstStyle>
          <a:p>
            <a:r>
              <a:rPr lang="zh-TW" altLang="en-US" smtClean="0"/>
              <a:t>按一下以編輯母片內文樣式</a:t>
            </a:r>
            <a:endParaRPr lang="zh-TW" altLang="en-US" dirty="0"/>
          </a:p>
        </p:txBody>
      </p:sp>
    </p:spTree>
    <p:extLst>
      <p:ext uri="{BB962C8B-B14F-4D97-AF65-F5344CB8AC3E}">
        <p14:creationId xmlns:p14="http://schemas.microsoft.com/office/powerpoint/2010/main" val="413447986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628650" y="1871011"/>
            <a:ext cx="7886700" cy="459720"/>
          </a:xfrm>
          <a:prstGeom prst="rect">
            <a:avLst/>
          </a:prstGeom>
        </p:spPr>
        <p:txBody>
          <a:bodyPr/>
          <a:lstStyle>
            <a:lvl1pPr>
              <a:defRPr sz="2400" b="1">
                <a:solidFill>
                  <a:schemeClr val="bg1"/>
                </a:solidFill>
                <a:latin typeface="微軟正黑體" panose="020B0604030504040204" pitchFamily="34" charset="-120"/>
                <a:ea typeface="微軟正黑體" panose="020B0604030504040204" pitchFamily="34" charset="-120"/>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a:xfrm>
            <a:off x="628650" y="2631141"/>
            <a:ext cx="7886700" cy="3424798"/>
          </a:xfrm>
          <a:prstGeom prst="rect">
            <a:avLst/>
          </a:prstGeom>
        </p:spPr>
        <p:txBody>
          <a:bodyPr/>
          <a:lstStyle>
            <a:lvl1pPr>
              <a:defRPr sz="2000">
                <a:solidFill>
                  <a:schemeClr val="bg1"/>
                </a:solidFill>
                <a:latin typeface="微軟正黑體" panose="020B0604030504040204" pitchFamily="34" charset="-120"/>
                <a:ea typeface="微軟正黑體" panose="020B0604030504040204" pitchFamily="34" charset="-120"/>
              </a:defRPr>
            </a:lvl1pPr>
            <a:lvl2pPr>
              <a:defRPr sz="1800">
                <a:solidFill>
                  <a:schemeClr val="bg1"/>
                </a:solidFill>
                <a:latin typeface="微軟正黑體" panose="020B0604030504040204" pitchFamily="34" charset="-120"/>
                <a:ea typeface="微軟正黑體" panose="020B0604030504040204" pitchFamily="34" charset="-120"/>
              </a:defRPr>
            </a:lvl2pPr>
            <a:lvl3pPr>
              <a:defRPr sz="1600">
                <a:solidFill>
                  <a:schemeClr val="bg1"/>
                </a:solidFill>
                <a:latin typeface="微軟正黑體" panose="020B0604030504040204" pitchFamily="34" charset="-120"/>
                <a:ea typeface="微軟正黑體" panose="020B0604030504040204" pitchFamily="34" charset="-120"/>
              </a:defRPr>
            </a:lvl3pPr>
            <a:lvl4pPr>
              <a:defRPr sz="1400">
                <a:solidFill>
                  <a:schemeClr val="bg1"/>
                </a:solidFill>
                <a:latin typeface="微軟正黑體" panose="020B0604030504040204" pitchFamily="34" charset="-120"/>
                <a:ea typeface="微軟正黑體" panose="020B0604030504040204" pitchFamily="34" charset="-120"/>
              </a:defRPr>
            </a:lvl4pPr>
            <a:lvl5pPr>
              <a:defRPr sz="1400">
                <a:solidFill>
                  <a:schemeClr val="bg1"/>
                </a:solidFill>
                <a:latin typeface="微軟正黑體" panose="020B0604030504040204" pitchFamily="34" charset="-120"/>
                <a:ea typeface="微軟正黑體" panose="020B0604030504040204" pitchFamily="34" charset="-120"/>
              </a:defRPr>
            </a:lvl5pPr>
          </a:lstStyle>
          <a:p>
            <a:pPr lvl="0"/>
            <a:r>
              <a:rPr lang="zh-TW" altLang="en-US" dirty="0" smtClean="0"/>
              <a:t>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extLst>
      <p:ext uri="{BB962C8B-B14F-4D97-AF65-F5344CB8AC3E}">
        <p14:creationId xmlns:p14="http://schemas.microsoft.com/office/powerpoint/2010/main" val="345455996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619685" y="1974851"/>
            <a:ext cx="3867150" cy="486522"/>
          </a:xfrm>
          <a:prstGeom prst="rect">
            <a:avLst/>
          </a:prstGeom>
        </p:spPr>
        <p:txBody>
          <a:bodyPr/>
          <a:lstStyle>
            <a:lvl1pPr>
              <a:defRPr sz="2000" b="1">
                <a:solidFill>
                  <a:schemeClr val="bg1"/>
                </a:solidFill>
                <a:latin typeface="微軟正黑體" panose="020B0604030504040204" pitchFamily="34" charset="-120"/>
                <a:ea typeface="微軟正黑體" panose="020B0604030504040204" pitchFamily="34" charset="-120"/>
              </a:defRPr>
            </a:lvl1pPr>
          </a:lstStyle>
          <a:p>
            <a:r>
              <a:rPr lang="zh-TW" altLang="en-US" dirty="0" smtClean="0"/>
              <a:t>按一下以編輯母片標題樣式</a:t>
            </a:r>
            <a:endParaRPr lang="zh-TW" altLang="en-US" dirty="0"/>
          </a:p>
        </p:txBody>
      </p:sp>
      <p:sp>
        <p:nvSpPr>
          <p:cNvPr id="3" name="內容版面配置區 2"/>
          <p:cNvSpPr>
            <a:spLocks noGrp="1"/>
          </p:cNvSpPr>
          <p:nvPr>
            <p:ph sz="half" idx="1"/>
          </p:nvPr>
        </p:nvSpPr>
        <p:spPr>
          <a:xfrm>
            <a:off x="619685" y="2632730"/>
            <a:ext cx="3867150" cy="3696634"/>
          </a:xfrm>
          <a:prstGeom prst="rect">
            <a:avLst/>
          </a:prstGeom>
        </p:spPr>
        <p:txBody>
          <a:bodyPr/>
          <a:lstStyle>
            <a:lvl1pPr marL="0" indent="0">
              <a:buNone/>
              <a:defRPr sz="1600">
                <a:solidFill>
                  <a:schemeClr val="bg1"/>
                </a:solidFill>
                <a:latin typeface="微軟正黑體" panose="020B0604030504040204" pitchFamily="34" charset="-120"/>
                <a:ea typeface="微軟正黑體" panose="020B0604030504040204" pitchFamily="34" charset="-120"/>
              </a:defRPr>
            </a:lvl1pPr>
            <a:lvl2pPr marL="457200" indent="0">
              <a:buNone/>
              <a:defRPr/>
            </a:lvl2pPr>
          </a:lstStyle>
          <a:p>
            <a:pPr lvl="0"/>
            <a:r>
              <a:rPr lang="zh-TW" altLang="en-US" dirty="0" smtClean="0"/>
              <a:t>編輯母片文字樣式</a:t>
            </a:r>
          </a:p>
        </p:txBody>
      </p:sp>
      <p:sp>
        <p:nvSpPr>
          <p:cNvPr id="4" name="內容版面配置區 3"/>
          <p:cNvSpPr>
            <a:spLocks noGrp="1"/>
          </p:cNvSpPr>
          <p:nvPr>
            <p:ph sz="half" idx="2"/>
          </p:nvPr>
        </p:nvSpPr>
        <p:spPr>
          <a:xfrm>
            <a:off x="4639235" y="1978026"/>
            <a:ext cx="3867150" cy="4351338"/>
          </a:xfrm>
          <a:prstGeom prst="rect">
            <a:avLst/>
          </a:prstGeom>
        </p:spPr>
        <p:txBody>
          <a:bodyPr/>
          <a:lstStyle>
            <a:lvl1pPr marL="0" indent="0">
              <a:buNone/>
              <a:defRPr>
                <a:solidFill>
                  <a:schemeClr val="bg1"/>
                </a:solidFill>
                <a:latin typeface="微軟正黑體" panose="020B0604030504040204" pitchFamily="34" charset="-120"/>
                <a:ea typeface="微軟正黑體" panose="020B0604030504040204" pitchFamily="34" charset="-120"/>
              </a:defRPr>
            </a:lvl1pPr>
          </a:lstStyle>
          <a:p>
            <a:pPr lvl="0"/>
            <a:endParaRPr lang="zh-TW" altLang="en-US" dirty="0"/>
          </a:p>
        </p:txBody>
      </p:sp>
    </p:spTree>
    <p:extLst>
      <p:ext uri="{BB962C8B-B14F-4D97-AF65-F5344CB8AC3E}">
        <p14:creationId xmlns:p14="http://schemas.microsoft.com/office/powerpoint/2010/main" val="315030077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987239" y="2830419"/>
            <a:ext cx="7125820" cy="674781"/>
          </a:xfrm>
          <a:prstGeom prst="rect">
            <a:avLst/>
          </a:prstGeom>
        </p:spPr>
        <p:txBody>
          <a:bodyPr/>
          <a:lstStyle>
            <a:lvl1pPr algn="ctr">
              <a:defRPr sz="3200" b="1">
                <a:solidFill>
                  <a:schemeClr val="tx1"/>
                </a:solidFill>
                <a:latin typeface="微軟正黑體" panose="020B0604030504040204" pitchFamily="34" charset="-120"/>
                <a:ea typeface="微軟正黑體" panose="020B0604030504040204" pitchFamily="34" charset="-120"/>
              </a:defRPr>
            </a:lvl1pPr>
          </a:lstStyle>
          <a:p>
            <a:r>
              <a:rPr lang="zh-TW" altLang="en-US" dirty="0" smtClean="0"/>
              <a:t>按一下以編輯母片標題樣式</a:t>
            </a:r>
            <a:endParaRPr lang="zh-TW" altLang="en-US" dirty="0"/>
          </a:p>
        </p:txBody>
      </p:sp>
    </p:spTree>
    <p:extLst>
      <p:ext uri="{BB962C8B-B14F-4D97-AF65-F5344CB8AC3E}">
        <p14:creationId xmlns:p14="http://schemas.microsoft.com/office/powerpoint/2010/main" val="203969212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_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143000" y="2554941"/>
            <a:ext cx="6858000" cy="695044"/>
          </a:xfrm>
          <a:prstGeom prst="rect">
            <a:avLst/>
          </a:prstGeom>
        </p:spPr>
        <p:txBody>
          <a:bodyPr anchor="b"/>
          <a:lstStyle>
            <a:lvl1pPr algn="ctr">
              <a:defRPr sz="3200" b="1">
                <a:solidFill>
                  <a:schemeClr val="tx1"/>
                </a:solidFill>
                <a:latin typeface="微軟正黑體" panose="020B0604030504040204" pitchFamily="34" charset="-120"/>
                <a:ea typeface="微軟正黑體" panose="020B0604030504040204" pitchFamily="34" charset="-120"/>
              </a:defRPr>
            </a:lvl1pPr>
          </a:lstStyle>
          <a:p>
            <a:r>
              <a:rPr lang="zh-TW" altLang="en-US" dirty="0" smtClean="0"/>
              <a:t>按一下以編輯母片標題樣式</a:t>
            </a:r>
            <a:endParaRPr lang="zh-TW" altLang="en-US" dirty="0"/>
          </a:p>
        </p:txBody>
      </p:sp>
      <p:sp>
        <p:nvSpPr>
          <p:cNvPr id="3" name="副標題 2"/>
          <p:cNvSpPr>
            <a:spLocks noGrp="1"/>
          </p:cNvSpPr>
          <p:nvPr>
            <p:ph type="subTitle" idx="1" hasCustomPrompt="1"/>
          </p:nvPr>
        </p:nvSpPr>
        <p:spPr>
          <a:xfrm>
            <a:off x="1143000" y="3602038"/>
            <a:ext cx="6858000" cy="342433"/>
          </a:xfrm>
          <a:prstGeom prst="rect">
            <a:avLst/>
          </a:prstGeom>
        </p:spPr>
        <p:txBody>
          <a:bodyPr/>
          <a:lstStyle>
            <a:lvl1pPr marL="0" indent="0" algn="ctr">
              <a:buNone/>
              <a:defRPr sz="1400" b="1">
                <a:solidFill>
                  <a:schemeClr val="tx1"/>
                </a:solidFill>
                <a:latin typeface="微軟正黑體" panose="020B0604030504040204" pitchFamily="34" charset="-120"/>
                <a:ea typeface="微軟正黑體" panose="020B0604030504040204" pitchFamily="34" charset="-12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dirty="0" smtClean="0"/>
              <a:t>按一下以編輯母片內文樣式</a:t>
            </a:r>
            <a:endParaRPr lang="zh-TW" altLang="en-US" dirty="0"/>
          </a:p>
        </p:txBody>
      </p:sp>
    </p:spTree>
    <p:extLst>
      <p:ext uri="{BB962C8B-B14F-4D97-AF65-F5344CB8AC3E}">
        <p14:creationId xmlns:p14="http://schemas.microsoft.com/office/powerpoint/2010/main" val="35344800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5.xml"/><Relationship Id="rId7" Type="http://schemas.openxmlformats.org/officeDocument/2006/relationships/image" Target="../media/image5.jpe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3.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10.xml"/><Relationship Id="rId7" Type="http://schemas.openxmlformats.org/officeDocument/2006/relationships/theme" Target="../theme/theme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圖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512" y="8760"/>
            <a:ext cx="9180512" cy="6867793"/>
          </a:xfrm>
          <a:prstGeom prst="rect">
            <a:avLst/>
          </a:prstGeom>
        </p:spPr>
      </p:pic>
      <p:pic>
        <p:nvPicPr>
          <p:cNvPr id="5" name="圖片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47664" y="591672"/>
            <a:ext cx="2624786" cy="723230"/>
          </a:xfrm>
          <a:prstGeom prst="rect">
            <a:avLst/>
          </a:prstGeom>
        </p:spPr>
      </p:pic>
    </p:spTree>
    <p:extLst>
      <p:ext uri="{BB962C8B-B14F-4D97-AF65-F5344CB8AC3E}">
        <p14:creationId xmlns:p14="http://schemas.microsoft.com/office/powerpoint/2010/main" val="1566457169"/>
      </p:ext>
    </p:extLst>
  </p:cSld>
  <p:clrMap bg1="lt1" tx1="dk1" bg2="lt2" tx2="dk2" accent1="accent1" accent2="accent2" accent3="accent3" accent4="accent4" accent5="accent5" accent6="accent6" hlink="hlink" folHlink="folHlink"/>
  <p:sldLayoutIdLst>
    <p:sldLayoutId id="2147483693"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圖片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55" y="8760"/>
            <a:ext cx="9155710" cy="6849240"/>
          </a:xfrm>
          <a:prstGeom prst="rect">
            <a:avLst/>
          </a:prstGeom>
        </p:spPr>
      </p:pic>
      <p:pic>
        <p:nvPicPr>
          <p:cNvPr id="9" name="圖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541761" y="1683302"/>
            <a:ext cx="3948684" cy="1088015"/>
          </a:xfrm>
          <a:prstGeom prst="rect">
            <a:avLst/>
          </a:prstGeom>
        </p:spPr>
      </p:pic>
    </p:spTree>
    <p:extLst>
      <p:ext uri="{BB962C8B-B14F-4D97-AF65-F5344CB8AC3E}">
        <p14:creationId xmlns:p14="http://schemas.microsoft.com/office/powerpoint/2010/main" val="3307421486"/>
      </p:ext>
    </p:extLst>
  </p:cSld>
  <p:clrMap bg1="lt1" tx1="dk1" bg2="lt2" tx2="dk2" accent1="accent1" accent2="accent2" accent3="accent3" accent4="accent4" accent5="accent5" accent6="accent6" hlink="hlink" folHlink="folHlink"/>
  <p:sldLayoutIdLst>
    <p:sldLayoutId id="2147483695"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圖片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 y="0"/>
            <a:ext cx="9167418" cy="6857999"/>
          </a:xfrm>
          <a:prstGeom prst="rect">
            <a:avLst/>
          </a:prstGeom>
        </p:spPr>
      </p:pic>
      <p:pic>
        <p:nvPicPr>
          <p:cNvPr id="6" name="圖片 5"/>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259413" y="269284"/>
            <a:ext cx="2052916" cy="565658"/>
          </a:xfrm>
          <a:prstGeom prst="rect">
            <a:avLst/>
          </a:prstGeom>
        </p:spPr>
      </p:pic>
    </p:spTree>
    <p:extLst>
      <p:ext uri="{BB962C8B-B14F-4D97-AF65-F5344CB8AC3E}">
        <p14:creationId xmlns:p14="http://schemas.microsoft.com/office/powerpoint/2010/main" val="1552106916"/>
      </p:ext>
    </p:extLst>
  </p:cSld>
  <p:clrMap bg1="lt1" tx1="dk1" bg2="lt2" tx2="dk2" accent1="accent1" accent2="accent2" accent3="accent3" accent4="accent4" accent5="accent5" accent6="accent6" hlink="hlink" folHlink="folHlink"/>
  <p:sldLayoutIdLst>
    <p:sldLayoutId id="2147483668" r:id="rId1"/>
    <p:sldLayoutId id="2147483682" r:id="rId2"/>
    <p:sldLayoutId id="2147483663" r:id="rId3"/>
    <p:sldLayoutId id="2147483664" r:id="rId4"/>
    <p:sldLayoutId id="2147483685" r:id="rId5"/>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圖片 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0" y="8760"/>
            <a:ext cx="9155710" cy="6849240"/>
          </a:xfrm>
          <a:prstGeom prst="rect">
            <a:avLst/>
          </a:prstGeom>
        </p:spPr>
      </p:pic>
      <p:pic>
        <p:nvPicPr>
          <p:cNvPr id="10" name="圖片 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259413" y="251354"/>
            <a:ext cx="2052916" cy="565658"/>
          </a:xfrm>
          <a:prstGeom prst="rect">
            <a:avLst/>
          </a:prstGeom>
        </p:spPr>
      </p:pic>
    </p:spTree>
    <p:extLst>
      <p:ext uri="{BB962C8B-B14F-4D97-AF65-F5344CB8AC3E}">
        <p14:creationId xmlns:p14="http://schemas.microsoft.com/office/powerpoint/2010/main" val="249743868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91" r:id="rId4"/>
    <p:sldLayoutId id="2147483690" r:id="rId5"/>
    <p:sldLayoutId id="2147483696" r:id="rId6"/>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zh-TW" altLang="en-US" dirty="0"/>
              <a:t>線上申請工作證詳細流程</a:t>
            </a:r>
          </a:p>
        </p:txBody>
      </p:sp>
      <p:sp>
        <p:nvSpPr>
          <p:cNvPr id="3" name="副標題 2"/>
          <p:cNvSpPr>
            <a:spLocks noGrp="1"/>
          </p:cNvSpPr>
          <p:nvPr>
            <p:ph type="subTitle" idx="1"/>
          </p:nvPr>
        </p:nvSpPr>
        <p:spPr/>
        <p:txBody>
          <a:bodyPr/>
          <a:lstStyle/>
          <a:p>
            <a:r>
              <a:rPr lang="en-US" altLang="zh-TW" dirty="0" smtClean="0"/>
              <a:t>How to apply for Work Permit online</a:t>
            </a:r>
            <a:endParaRPr lang="zh-TW" altLang="en-US" dirty="0"/>
          </a:p>
        </p:txBody>
      </p:sp>
    </p:spTree>
    <p:extLst>
      <p:ext uri="{BB962C8B-B14F-4D97-AF65-F5344CB8AC3E}">
        <p14:creationId xmlns:p14="http://schemas.microsoft.com/office/powerpoint/2010/main" val="7789478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37" y="0"/>
            <a:ext cx="8931565" cy="6866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矩形 5"/>
          <p:cNvSpPr/>
          <p:nvPr/>
        </p:nvSpPr>
        <p:spPr>
          <a:xfrm>
            <a:off x="3415862" y="3296436"/>
            <a:ext cx="2182203" cy="712687"/>
          </a:xfrm>
          <a:prstGeom prst="rect">
            <a:avLst/>
          </a:prstGeom>
          <a:solidFill>
            <a:srgbClr val="FF00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zh-TW" altLang="en-US" sz="1600" dirty="0">
                <a:solidFill>
                  <a:schemeClr val="bg1"/>
                </a:solidFill>
              </a:rPr>
              <a:t>請登入後再</a:t>
            </a:r>
            <a:r>
              <a:rPr lang="zh-TW" altLang="en-US" sz="1600" dirty="0" smtClean="0">
                <a:solidFill>
                  <a:schemeClr val="bg1"/>
                </a:solidFill>
              </a:rPr>
              <a:t>繼續</a:t>
            </a:r>
            <a:r>
              <a:rPr lang="en-US" altLang="zh-TW" sz="1600" dirty="0" smtClean="0">
                <a:solidFill>
                  <a:schemeClr val="bg1"/>
                </a:solidFill>
              </a:rPr>
              <a:t>Sign in</a:t>
            </a:r>
            <a:endParaRPr lang="zh-TW" altLang="en-US" sz="1600" dirty="0">
              <a:solidFill>
                <a:schemeClr val="bg1"/>
              </a:solidFill>
            </a:endParaRPr>
          </a:p>
        </p:txBody>
      </p:sp>
    </p:spTree>
    <p:extLst>
      <p:ext uri="{BB962C8B-B14F-4D97-AF65-F5344CB8AC3E}">
        <p14:creationId xmlns:p14="http://schemas.microsoft.com/office/powerpoint/2010/main" val="2249765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8197"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b="22400"/>
          <a:stretch/>
        </p:blipFill>
        <p:spPr bwMode="auto">
          <a:xfrm>
            <a:off x="106217" y="945932"/>
            <a:ext cx="8848597" cy="5318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矩形 5"/>
          <p:cNvSpPr/>
          <p:nvPr/>
        </p:nvSpPr>
        <p:spPr>
          <a:xfrm>
            <a:off x="4761941" y="2069937"/>
            <a:ext cx="3418085" cy="896291"/>
          </a:xfrm>
          <a:prstGeom prst="rect">
            <a:avLst/>
          </a:prstGeom>
          <a:solidFill>
            <a:srgbClr val="FF00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zh-TW" altLang="en-US" sz="1600" dirty="0">
                <a:solidFill>
                  <a:schemeClr val="bg1"/>
                </a:solidFill>
              </a:rPr>
              <a:t>之後再點擊「學生案件管理」</a:t>
            </a:r>
            <a:r>
              <a:rPr lang="zh-TW" altLang="en-US" sz="1600" dirty="0" smtClean="0">
                <a:solidFill>
                  <a:schemeClr val="bg1"/>
                </a:solidFill>
              </a:rPr>
              <a:t>按鈕</a:t>
            </a:r>
            <a:endParaRPr lang="en-US" altLang="zh-TW" sz="1600" dirty="0" smtClean="0">
              <a:solidFill>
                <a:schemeClr val="bg1"/>
              </a:solidFill>
            </a:endParaRPr>
          </a:p>
          <a:p>
            <a:pPr algn="ctr"/>
            <a:r>
              <a:rPr lang="en-US" altLang="zh-TW" sz="1600" dirty="0" smtClean="0">
                <a:solidFill>
                  <a:schemeClr val="bg1"/>
                </a:solidFill>
              </a:rPr>
              <a:t>Click the </a:t>
            </a:r>
            <a:r>
              <a:rPr lang="en-US" altLang="zh-TW" sz="1600" dirty="0" smtClean="0">
                <a:solidFill>
                  <a:schemeClr val="bg1"/>
                </a:solidFill>
              </a:rPr>
              <a:t>button of</a:t>
            </a:r>
            <a:endParaRPr lang="zh-TW" altLang="en-US" sz="1600" dirty="0">
              <a:solidFill>
                <a:schemeClr val="bg1"/>
              </a:solidFill>
            </a:endParaRPr>
          </a:p>
          <a:p>
            <a:pPr algn="ctr"/>
            <a:r>
              <a:rPr lang="en-US" altLang="zh-TW" sz="1600" dirty="0" smtClean="0">
                <a:solidFill>
                  <a:schemeClr val="bg1"/>
                </a:solidFill>
              </a:rPr>
              <a:t>“</a:t>
            </a:r>
            <a:r>
              <a:rPr lang="en-US" altLang="zh-TW" sz="1600" dirty="0" smtClean="0">
                <a:solidFill>
                  <a:schemeClr val="bg1"/>
                </a:solidFill>
              </a:rPr>
              <a:t>Application Management</a:t>
            </a:r>
            <a:r>
              <a:rPr lang="en-US" altLang="zh-TW" sz="1600" dirty="0" smtClean="0">
                <a:solidFill>
                  <a:schemeClr val="bg1"/>
                </a:solidFill>
              </a:rPr>
              <a:t>”</a:t>
            </a:r>
            <a:endParaRPr lang="zh-TW" altLang="en-US" sz="1600" dirty="0">
              <a:solidFill>
                <a:schemeClr val="bg1"/>
              </a:solidFill>
            </a:endParaRPr>
          </a:p>
        </p:txBody>
      </p:sp>
      <p:sp>
        <p:nvSpPr>
          <p:cNvPr id="11" name="向右箭號 10"/>
          <p:cNvSpPr/>
          <p:nvPr/>
        </p:nvSpPr>
        <p:spPr>
          <a:xfrm rot="5400000">
            <a:off x="1257669" y="1719174"/>
            <a:ext cx="421270" cy="543616"/>
          </a:xfrm>
          <a:prstGeom prst="rightArrow">
            <a:avLst/>
          </a:prstGeom>
          <a:solidFill>
            <a:srgbClr val="FF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sz="1319"/>
          </a:p>
        </p:txBody>
      </p:sp>
      <p:sp>
        <p:nvSpPr>
          <p:cNvPr id="12" name="矩形 11"/>
          <p:cNvSpPr/>
          <p:nvPr/>
        </p:nvSpPr>
        <p:spPr>
          <a:xfrm>
            <a:off x="616232" y="1254524"/>
            <a:ext cx="1933668" cy="462320"/>
          </a:xfrm>
          <a:prstGeom prst="rect">
            <a:avLst/>
          </a:prstGeom>
          <a:solidFill>
            <a:srgbClr val="FF00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zh-TW" altLang="en-US" sz="1465" dirty="0">
                <a:solidFill>
                  <a:schemeClr val="bg1"/>
                </a:solidFill>
              </a:rPr>
              <a:t>首先滑到「案件新增及管理」欄</a:t>
            </a:r>
          </a:p>
        </p:txBody>
      </p:sp>
      <p:sp>
        <p:nvSpPr>
          <p:cNvPr id="5" name="向右箭號 4"/>
          <p:cNvSpPr/>
          <p:nvPr/>
        </p:nvSpPr>
        <p:spPr>
          <a:xfrm rot="10800000">
            <a:off x="3543929" y="2179019"/>
            <a:ext cx="1097488" cy="534333"/>
          </a:xfrm>
          <a:prstGeom prst="rightArrow">
            <a:avLst/>
          </a:prstGeom>
          <a:solidFill>
            <a:srgbClr val="FF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sz="1319"/>
          </a:p>
        </p:txBody>
      </p:sp>
    </p:spTree>
    <p:extLst>
      <p:ext uri="{BB962C8B-B14F-4D97-AF65-F5344CB8AC3E}">
        <p14:creationId xmlns:p14="http://schemas.microsoft.com/office/powerpoint/2010/main" val="733555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921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17187"/>
          <a:stretch/>
        </p:blipFill>
        <p:spPr bwMode="auto">
          <a:xfrm>
            <a:off x="107331" y="851338"/>
            <a:ext cx="8931565" cy="5686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向右箭號 4"/>
          <p:cNvSpPr/>
          <p:nvPr/>
        </p:nvSpPr>
        <p:spPr>
          <a:xfrm rot="10800000">
            <a:off x="2727978" y="2486793"/>
            <a:ext cx="1107778" cy="548713"/>
          </a:xfrm>
          <a:prstGeom prst="rightArrow">
            <a:avLst/>
          </a:prstGeom>
          <a:solidFill>
            <a:srgbClr val="FF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sz="1319"/>
          </a:p>
        </p:txBody>
      </p:sp>
      <p:sp>
        <p:nvSpPr>
          <p:cNvPr id="6" name="矩形 5"/>
          <p:cNvSpPr/>
          <p:nvPr/>
        </p:nvSpPr>
        <p:spPr>
          <a:xfrm>
            <a:off x="4003369" y="2384790"/>
            <a:ext cx="2851070" cy="752718"/>
          </a:xfrm>
          <a:prstGeom prst="rect">
            <a:avLst/>
          </a:prstGeom>
          <a:solidFill>
            <a:srgbClr val="FF00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zh-TW" altLang="en-US" sz="1600" dirty="0">
                <a:solidFill>
                  <a:schemeClr val="bg1"/>
                </a:solidFill>
              </a:rPr>
              <a:t>點擊「新增申請案件」</a:t>
            </a:r>
            <a:r>
              <a:rPr lang="zh-TW" altLang="en-US" sz="1600" dirty="0" smtClean="0">
                <a:solidFill>
                  <a:schemeClr val="bg1"/>
                </a:solidFill>
              </a:rPr>
              <a:t>按鈕</a:t>
            </a:r>
            <a:endParaRPr lang="en-US" altLang="zh-TW" sz="1600" dirty="0" smtClean="0">
              <a:solidFill>
                <a:schemeClr val="bg1"/>
              </a:solidFill>
            </a:endParaRPr>
          </a:p>
          <a:p>
            <a:pPr algn="ctr"/>
            <a:r>
              <a:rPr lang="en-US" altLang="zh-TW" sz="1600" dirty="0" smtClean="0">
                <a:solidFill>
                  <a:schemeClr val="bg1"/>
                </a:solidFill>
              </a:rPr>
              <a:t>Click </a:t>
            </a:r>
            <a:r>
              <a:rPr lang="en-US" altLang="zh-TW" sz="1600" dirty="0" smtClean="0">
                <a:solidFill>
                  <a:schemeClr val="bg1"/>
                </a:solidFill>
              </a:rPr>
              <a:t>the </a:t>
            </a:r>
            <a:r>
              <a:rPr lang="en-US" altLang="zh-TW" sz="1600" dirty="0" smtClean="0">
                <a:solidFill>
                  <a:schemeClr val="bg1"/>
                </a:solidFill>
              </a:rPr>
              <a:t>button of</a:t>
            </a:r>
            <a:endParaRPr lang="zh-TW" altLang="en-US" sz="1600" dirty="0">
              <a:solidFill>
                <a:schemeClr val="bg1"/>
              </a:solidFill>
            </a:endParaRPr>
          </a:p>
          <a:p>
            <a:pPr algn="ctr"/>
            <a:r>
              <a:rPr lang="en-US" altLang="zh-TW" sz="1600" dirty="0" smtClean="0">
                <a:solidFill>
                  <a:schemeClr val="bg1"/>
                </a:solidFill>
              </a:rPr>
              <a:t>“</a:t>
            </a:r>
            <a:r>
              <a:rPr lang="en-US" altLang="zh-TW" sz="1600" dirty="0" smtClean="0">
                <a:solidFill>
                  <a:schemeClr val="bg1"/>
                </a:solidFill>
              </a:rPr>
              <a:t>Add Application</a:t>
            </a:r>
            <a:r>
              <a:rPr lang="en-US" altLang="zh-TW" sz="1600" dirty="0" smtClean="0">
                <a:solidFill>
                  <a:schemeClr val="bg1"/>
                </a:solidFill>
              </a:rPr>
              <a:t>”</a:t>
            </a:r>
            <a:endParaRPr lang="zh-TW" altLang="en-US" sz="1600" dirty="0">
              <a:solidFill>
                <a:schemeClr val="bg1"/>
              </a:solidFill>
            </a:endParaRPr>
          </a:p>
        </p:txBody>
      </p:sp>
    </p:spTree>
    <p:extLst>
      <p:ext uri="{BB962C8B-B14F-4D97-AF65-F5344CB8AC3E}">
        <p14:creationId xmlns:p14="http://schemas.microsoft.com/office/powerpoint/2010/main" val="31441845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11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37" y="0"/>
            <a:ext cx="8931565" cy="6866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向右箭號 4"/>
          <p:cNvSpPr/>
          <p:nvPr/>
        </p:nvSpPr>
        <p:spPr>
          <a:xfrm rot="10800000">
            <a:off x="3675227" y="2795984"/>
            <a:ext cx="1107778" cy="548713"/>
          </a:xfrm>
          <a:prstGeom prst="rightArrow">
            <a:avLst/>
          </a:prstGeom>
          <a:solidFill>
            <a:srgbClr val="FF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sz="1319"/>
          </a:p>
        </p:txBody>
      </p:sp>
      <p:sp>
        <p:nvSpPr>
          <p:cNvPr id="6" name="矩形 5"/>
          <p:cNvSpPr/>
          <p:nvPr/>
        </p:nvSpPr>
        <p:spPr>
          <a:xfrm>
            <a:off x="4965610" y="2631141"/>
            <a:ext cx="3810666" cy="1073119"/>
          </a:xfrm>
          <a:prstGeom prst="rect">
            <a:avLst/>
          </a:prstGeom>
          <a:solidFill>
            <a:srgbClr val="00206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zh-TW" altLang="en-US" sz="1600" dirty="0">
                <a:solidFill>
                  <a:schemeClr val="bg1"/>
                </a:solidFill>
              </a:rPr>
              <a:t>從清單中選擇「工作許可」項目然後再點擊「新增」</a:t>
            </a:r>
            <a:r>
              <a:rPr lang="zh-TW" altLang="en-US" sz="1600" dirty="0" smtClean="0">
                <a:solidFill>
                  <a:schemeClr val="bg1"/>
                </a:solidFill>
              </a:rPr>
              <a:t>按鈕</a:t>
            </a:r>
            <a:endParaRPr lang="en-US" altLang="zh-TW" sz="1600" dirty="0" smtClean="0">
              <a:solidFill>
                <a:schemeClr val="bg1"/>
              </a:solidFill>
            </a:endParaRPr>
          </a:p>
          <a:p>
            <a:pPr algn="ctr"/>
            <a:r>
              <a:rPr lang="en-US" altLang="zh-TW" sz="1600" dirty="0" smtClean="0">
                <a:solidFill>
                  <a:schemeClr val="bg1"/>
                </a:solidFill>
              </a:rPr>
              <a:t>Choose the “Work Permit” from the list and click the </a:t>
            </a:r>
            <a:r>
              <a:rPr lang="en-US" altLang="zh-TW" sz="1600" dirty="0" smtClean="0">
                <a:solidFill>
                  <a:schemeClr val="bg1"/>
                </a:solidFill>
              </a:rPr>
              <a:t>button </a:t>
            </a:r>
            <a:r>
              <a:rPr lang="en-US" altLang="zh-TW" sz="1600" dirty="0">
                <a:solidFill>
                  <a:schemeClr val="bg1"/>
                </a:solidFill>
              </a:rPr>
              <a:t>o</a:t>
            </a:r>
            <a:r>
              <a:rPr lang="en-US" altLang="zh-TW" sz="1600" dirty="0" smtClean="0">
                <a:solidFill>
                  <a:schemeClr val="bg1"/>
                </a:solidFill>
              </a:rPr>
              <a:t>f “add”</a:t>
            </a:r>
            <a:endParaRPr lang="zh-TW" altLang="en-US" sz="1600" dirty="0">
              <a:solidFill>
                <a:schemeClr val="bg1"/>
              </a:solidFill>
            </a:endParaRPr>
          </a:p>
        </p:txBody>
      </p:sp>
    </p:spTree>
    <p:extLst>
      <p:ext uri="{BB962C8B-B14F-4D97-AF65-F5344CB8AC3E}">
        <p14:creationId xmlns:p14="http://schemas.microsoft.com/office/powerpoint/2010/main" val="25490349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dirty="0"/>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37" y="0"/>
            <a:ext cx="8931565" cy="6866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矩形 5"/>
          <p:cNvSpPr/>
          <p:nvPr/>
        </p:nvSpPr>
        <p:spPr>
          <a:xfrm>
            <a:off x="4950640" y="3373153"/>
            <a:ext cx="2095677" cy="474762"/>
          </a:xfrm>
          <a:prstGeom prst="rect">
            <a:avLst/>
          </a:prstGeom>
          <a:solidFill>
            <a:srgbClr val="FF00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zh-TW" altLang="en-US" sz="1600" b="1" dirty="0">
                <a:solidFill>
                  <a:schemeClr val="bg1"/>
                </a:solidFill>
              </a:rPr>
              <a:t>請填妥所有</a:t>
            </a:r>
            <a:r>
              <a:rPr lang="zh-TW" altLang="en-US" sz="1600" b="1" dirty="0" smtClean="0">
                <a:solidFill>
                  <a:schemeClr val="bg1"/>
                </a:solidFill>
              </a:rPr>
              <a:t>欄位</a:t>
            </a:r>
            <a:endParaRPr lang="en-US" altLang="zh-TW" sz="1600" b="1" dirty="0" smtClean="0">
              <a:solidFill>
                <a:schemeClr val="bg1"/>
              </a:solidFill>
            </a:endParaRPr>
          </a:p>
          <a:p>
            <a:pPr algn="ctr"/>
            <a:r>
              <a:rPr lang="en-US" altLang="zh-TW" sz="1600" b="1" dirty="0" smtClean="0">
                <a:solidFill>
                  <a:schemeClr val="bg1"/>
                </a:solidFill>
              </a:rPr>
              <a:t>Fill in all of the forms</a:t>
            </a:r>
            <a:endParaRPr lang="zh-TW" altLang="en-US" sz="1600" b="1" dirty="0">
              <a:solidFill>
                <a:schemeClr val="bg1"/>
              </a:solidFill>
            </a:endParaRPr>
          </a:p>
        </p:txBody>
      </p:sp>
      <p:sp>
        <p:nvSpPr>
          <p:cNvPr id="7" name="向右箭號 6"/>
          <p:cNvSpPr/>
          <p:nvPr/>
        </p:nvSpPr>
        <p:spPr>
          <a:xfrm rot="5400000">
            <a:off x="4847408" y="4103116"/>
            <a:ext cx="293206" cy="211005"/>
          </a:xfrm>
          <a:prstGeom prst="rightArrow">
            <a:avLst/>
          </a:prstGeom>
          <a:solidFill>
            <a:srgbClr val="FF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sz="1319">
              <a:solidFill>
                <a:srgbClr val="FF0000"/>
              </a:solidFill>
            </a:endParaRPr>
          </a:p>
        </p:txBody>
      </p:sp>
      <p:sp>
        <p:nvSpPr>
          <p:cNvPr id="17" name="向右箭號 16"/>
          <p:cNvSpPr/>
          <p:nvPr/>
        </p:nvSpPr>
        <p:spPr>
          <a:xfrm rot="5400000">
            <a:off x="8346456" y="3742413"/>
            <a:ext cx="293206" cy="211005"/>
          </a:xfrm>
          <a:prstGeom prst="rightArrow">
            <a:avLst/>
          </a:prstGeom>
          <a:solidFill>
            <a:srgbClr val="FF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sz="1319">
              <a:solidFill>
                <a:srgbClr val="FF0000"/>
              </a:solidFill>
            </a:endParaRPr>
          </a:p>
        </p:txBody>
      </p:sp>
      <p:sp>
        <p:nvSpPr>
          <p:cNvPr id="18" name="向右箭號 17"/>
          <p:cNvSpPr/>
          <p:nvPr/>
        </p:nvSpPr>
        <p:spPr>
          <a:xfrm rot="5400000">
            <a:off x="4847408" y="4586910"/>
            <a:ext cx="293206" cy="211005"/>
          </a:xfrm>
          <a:prstGeom prst="rightArrow">
            <a:avLst/>
          </a:prstGeom>
          <a:solidFill>
            <a:srgbClr val="FF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sz="1319">
              <a:solidFill>
                <a:srgbClr val="FF0000"/>
              </a:solidFill>
            </a:endParaRPr>
          </a:p>
        </p:txBody>
      </p:sp>
      <p:sp>
        <p:nvSpPr>
          <p:cNvPr id="19" name="向右箭號 18"/>
          <p:cNvSpPr/>
          <p:nvPr/>
        </p:nvSpPr>
        <p:spPr>
          <a:xfrm rot="5400000">
            <a:off x="3927030" y="4789898"/>
            <a:ext cx="293206" cy="211005"/>
          </a:xfrm>
          <a:prstGeom prst="rightArrow">
            <a:avLst/>
          </a:prstGeom>
          <a:solidFill>
            <a:srgbClr val="FF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sz="1319">
              <a:solidFill>
                <a:srgbClr val="FF0000"/>
              </a:solidFill>
            </a:endParaRPr>
          </a:p>
        </p:txBody>
      </p:sp>
      <p:sp>
        <p:nvSpPr>
          <p:cNvPr id="20" name="向右箭號 19"/>
          <p:cNvSpPr/>
          <p:nvPr/>
        </p:nvSpPr>
        <p:spPr>
          <a:xfrm rot="5400000">
            <a:off x="6429947" y="4789898"/>
            <a:ext cx="293206" cy="211005"/>
          </a:xfrm>
          <a:prstGeom prst="rightArrow">
            <a:avLst/>
          </a:prstGeom>
          <a:solidFill>
            <a:srgbClr val="FF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sz="1319">
              <a:solidFill>
                <a:srgbClr val="FF0000"/>
              </a:solidFill>
            </a:endParaRPr>
          </a:p>
        </p:txBody>
      </p:sp>
      <p:sp>
        <p:nvSpPr>
          <p:cNvPr id="21" name="向右箭號 20"/>
          <p:cNvSpPr/>
          <p:nvPr/>
        </p:nvSpPr>
        <p:spPr>
          <a:xfrm rot="5400000">
            <a:off x="8222674" y="4577878"/>
            <a:ext cx="293206" cy="211005"/>
          </a:xfrm>
          <a:prstGeom prst="rightArrow">
            <a:avLst/>
          </a:prstGeom>
          <a:solidFill>
            <a:srgbClr val="FF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sz="1319">
              <a:solidFill>
                <a:srgbClr val="FF0000"/>
              </a:solidFill>
            </a:endParaRPr>
          </a:p>
        </p:txBody>
      </p:sp>
      <p:sp>
        <p:nvSpPr>
          <p:cNvPr id="22" name="向右箭號 21"/>
          <p:cNvSpPr/>
          <p:nvPr/>
        </p:nvSpPr>
        <p:spPr>
          <a:xfrm rot="5400000">
            <a:off x="3821527" y="5527402"/>
            <a:ext cx="293206" cy="211005"/>
          </a:xfrm>
          <a:prstGeom prst="rightArrow">
            <a:avLst/>
          </a:prstGeom>
          <a:solidFill>
            <a:srgbClr val="FF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sz="1319">
              <a:solidFill>
                <a:srgbClr val="FF0000"/>
              </a:solidFill>
            </a:endParaRPr>
          </a:p>
        </p:txBody>
      </p:sp>
      <p:sp>
        <p:nvSpPr>
          <p:cNvPr id="23" name="向右箭號 22"/>
          <p:cNvSpPr/>
          <p:nvPr/>
        </p:nvSpPr>
        <p:spPr>
          <a:xfrm rot="5400000">
            <a:off x="7062963" y="5527402"/>
            <a:ext cx="293206" cy="211005"/>
          </a:xfrm>
          <a:prstGeom prst="rightArrow">
            <a:avLst/>
          </a:prstGeom>
          <a:solidFill>
            <a:srgbClr val="FF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sz="1319">
              <a:solidFill>
                <a:srgbClr val="FF0000"/>
              </a:solidFill>
            </a:endParaRPr>
          </a:p>
        </p:txBody>
      </p:sp>
      <p:sp>
        <p:nvSpPr>
          <p:cNvPr id="24" name="向右箭號 23"/>
          <p:cNvSpPr/>
          <p:nvPr/>
        </p:nvSpPr>
        <p:spPr>
          <a:xfrm rot="5400000">
            <a:off x="3610522" y="6002164"/>
            <a:ext cx="293206" cy="211005"/>
          </a:xfrm>
          <a:prstGeom prst="rightArrow">
            <a:avLst/>
          </a:prstGeom>
          <a:solidFill>
            <a:srgbClr val="FF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sz="1319">
              <a:solidFill>
                <a:srgbClr val="FF0000"/>
              </a:solidFill>
            </a:endParaRPr>
          </a:p>
        </p:txBody>
      </p:sp>
      <p:sp>
        <p:nvSpPr>
          <p:cNvPr id="25" name="向右箭號 24"/>
          <p:cNvSpPr/>
          <p:nvPr/>
        </p:nvSpPr>
        <p:spPr>
          <a:xfrm rot="5400000">
            <a:off x="8065238" y="6002164"/>
            <a:ext cx="293206" cy="211005"/>
          </a:xfrm>
          <a:prstGeom prst="rightArrow">
            <a:avLst/>
          </a:prstGeom>
          <a:solidFill>
            <a:srgbClr val="FF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sz="1319">
              <a:solidFill>
                <a:srgbClr val="FF0000"/>
              </a:solidFill>
            </a:endParaRPr>
          </a:p>
        </p:txBody>
      </p:sp>
      <p:sp>
        <p:nvSpPr>
          <p:cNvPr id="27" name="向右箭號 26"/>
          <p:cNvSpPr/>
          <p:nvPr/>
        </p:nvSpPr>
        <p:spPr>
          <a:xfrm rot="10800000">
            <a:off x="4073633" y="6308852"/>
            <a:ext cx="1107778" cy="548713"/>
          </a:xfrm>
          <a:prstGeom prst="rightArrow">
            <a:avLst/>
          </a:prstGeom>
          <a:solidFill>
            <a:srgbClr val="FF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sz="1319">
              <a:solidFill>
                <a:srgbClr val="FF0000"/>
              </a:solidFill>
            </a:endParaRPr>
          </a:p>
        </p:txBody>
      </p:sp>
      <p:sp>
        <p:nvSpPr>
          <p:cNvPr id="28" name="矩形 27"/>
          <p:cNvSpPr/>
          <p:nvPr/>
        </p:nvSpPr>
        <p:spPr>
          <a:xfrm>
            <a:off x="5324235" y="6345827"/>
            <a:ext cx="2178234" cy="474762"/>
          </a:xfrm>
          <a:prstGeom prst="rect">
            <a:avLst/>
          </a:prstGeom>
          <a:solidFill>
            <a:srgbClr val="FF00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zh-TW" altLang="en-US" sz="1600" b="1" dirty="0">
                <a:solidFill>
                  <a:schemeClr val="bg1"/>
                </a:solidFill>
              </a:rPr>
              <a:t>這裡選取「否」</a:t>
            </a:r>
            <a:r>
              <a:rPr lang="zh-TW" altLang="en-US" sz="1600" b="1" dirty="0" smtClean="0">
                <a:solidFill>
                  <a:schemeClr val="bg1"/>
                </a:solidFill>
              </a:rPr>
              <a:t>選項</a:t>
            </a:r>
            <a:endParaRPr lang="en-US" altLang="zh-TW" sz="1600" b="1" dirty="0" smtClean="0">
              <a:solidFill>
                <a:schemeClr val="bg1"/>
              </a:solidFill>
            </a:endParaRPr>
          </a:p>
          <a:p>
            <a:pPr algn="ctr"/>
            <a:r>
              <a:rPr lang="en-US" altLang="zh-TW" sz="1600" b="1" dirty="0" smtClean="0">
                <a:solidFill>
                  <a:schemeClr val="bg1"/>
                </a:solidFill>
              </a:rPr>
              <a:t>Choose “No” </a:t>
            </a:r>
            <a:endParaRPr lang="zh-TW" altLang="en-US" sz="1600" b="1" dirty="0">
              <a:solidFill>
                <a:schemeClr val="bg1"/>
              </a:solidFill>
            </a:endParaRPr>
          </a:p>
        </p:txBody>
      </p:sp>
    </p:spTree>
    <p:extLst>
      <p:ext uri="{BB962C8B-B14F-4D97-AF65-F5344CB8AC3E}">
        <p14:creationId xmlns:p14="http://schemas.microsoft.com/office/powerpoint/2010/main" val="40134221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37" y="0"/>
            <a:ext cx="8931565" cy="6866141"/>
          </a:xfrm>
          <a:prstGeom prst="rect">
            <a:avLst/>
          </a:prstGeom>
          <a:solidFill>
            <a:srgbClr val="FF0000"/>
          </a:solidFill>
          <a:ln>
            <a:noFill/>
          </a:ln>
          <a:extLst/>
        </p:spPr>
      </p:pic>
      <p:sp>
        <p:nvSpPr>
          <p:cNvPr id="6" name="向右箭號 5"/>
          <p:cNvSpPr/>
          <p:nvPr/>
        </p:nvSpPr>
        <p:spPr>
          <a:xfrm rot="16200000">
            <a:off x="363545" y="4683381"/>
            <a:ext cx="293206" cy="211005"/>
          </a:xfrm>
          <a:prstGeom prst="rightArrow">
            <a:avLst/>
          </a:prstGeom>
          <a:solidFill>
            <a:srgbClr val="FF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sz="1319">
              <a:solidFill>
                <a:srgbClr val="FF0000"/>
              </a:solidFill>
            </a:endParaRPr>
          </a:p>
        </p:txBody>
      </p:sp>
      <p:sp>
        <p:nvSpPr>
          <p:cNvPr id="7" name="向右箭號 6"/>
          <p:cNvSpPr/>
          <p:nvPr/>
        </p:nvSpPr>
        <p:spPr>
          <a:xfrm rot="16200000">
            <a:off x="1154815" y="4683381"/>
            <a:ext cx="293206" cy="211005"/>
          </a:xfrm>
          <a:prstGeom prst="rightArrow">
            <a:avLst/>
          </a:prstGeom>
          <a:solidFill>
            <a:srgbClr val="FF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sz="1319">
              <a:solidFill>
                <a:srgbClr val="FF0000"/>
              </a:solidFill>
            </a:endParaRPr>
          </a:p>
        </p:txBody>
      </p:sp>
      <p:sp>
        <p:nvSpPr>
          <p:cNvPr id="8" name="向右箭號 7"/>
          <p:cNvSpPr/>
          <p:nvPr/>
        </p:nvSpPr>
        <p:spPr>
          <a:xfrm rot="16200000">
            <a:off x="1946085" y="4683381"/>
            <a:ext cx="293206" cy="211005"/>
          </a:xfrm>
          <a:prstGeom prst="rightArrow">
            <a:avLst/>
          </a:prstGeom>
          <a:solidFill>
            <a:srgbClr val="FF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sz="1319">
              <a:solidFill>
                <a:srgbClr val="FF0000"/>
              </a:solidFill>
            </a:endParaRPr>
          </a:p>
        </p:txBody>
      </p:sp>
      <p:sp>
        <p:nvSpPr>
          <p:cNvPr id="9" name="向右箭號 8"/>
          <p:cNvSpPr/>
          <p:nvPr/>
        </p:nvSpPr>
        <p:spPr>
          <a:xfrm rot="16200000">
            <a:off x="2737355" y="4683381"/>
            <a:ext cx="293206" cy="211005"/>
          </a:xfrm>
          <a:prstGeom prst="rightArrow">
            <a:avLst/>
          </a:prstGeom>
          <a:solidFill>
            <a:srgbClr val="FF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sz="1319">
              <a:solidFill>
                <a:srgbClr val="FF0000"/>
              </a:solidFill>
            </a:endParaRPr>
          </a:p>
        </p:txBody>
      </p:sp>
      <p:sp>
        <p:nvSpPr>
          <p:cNvPr id="10" name="矩形 9"/>
          <p:cNvSpPr/>
          <p:nvPr/>
        </p:nvSpPr>
        <p:spPr>
          <a:xfrm>
            <a:off x="795655" y="5056214"/>
            <a:ext cx="2152494" cy="644445"/>
          </a:xfrm>
          <a:prstGeom prst="rect">
            <a:avLst/>
          </a:prstGeom>
          <a:solidFill>
            <a:srgbClr val="00206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zh-TW" altLang="en-US" sz="1600" b="1" dirty="0">
                <a:solidFill>
                  <a:schemeClr val="bg1"/>
                </a:solidFill>
              </a:rPr>
              <a:t>上傳所需</a:t>
            </a:r>
            <a:r>
              <a:rPr lang="zh-TW" altLang="en-US" sz="1600" b="1" dirty="0" smtClean="0">
                <a:solidFill>
                  <a:schemeClr val="bg1"/>
                </a:solidFill>
              </a:rPr>
              <a:t>檔案</a:t>
            </a:r>
            <a:endParaRPr lang="en-US" altLang="zh-TW" sz="1600" b="1" dirty="0" smtClean="0">
              <a:solidFill>
                <a:schemeClr val="bg1"/>
              </a:solidFill>
            </a:endParaRPr>
          </a:p>
          <a:p>
            <a:pPr algn="ctr"/>
            <a:r>
              <a:rPr lang="en-US" altLang="zh-TW" sz="1600" b="1" dirty="0">
                <a:solidFill>
                  <a:schemeClr val="bg1"/>
                </a:solidFill>
              </a:rPr>
              <a:t>Document </a:t>
            </a:r>
            <a:r>
              <a:rPr lang="en-US" altLang="zh-TW" sz="1600" b="1" dirty="0" smtClean="0">
                <a:solidFill>
                  <a:schemeClr val="bg1"/>
                </a:solidFill>
              </a:rPr>
              <a:t>Preparation</a:t>
            </a:r>
            <a:endParaRPr lang="zh-TW" altLang="en-US" sz="1600" b="1" dirty="0">
              <a:solidFill>
                <a:schemeClr val="bg1"/>
              </a:solidFill>
            </a:endParaRPr>
          </a:p>
        </p:txBody>
      </p:sp>
      <p:sp>
        <p:nvSpPr>
          <p:cNvPr id="11" name="矩形 10">
            <a:extLst>
              <a:ext uri="{FF2B5EF4-FFF2-40B4-BE49-F238E27FC236}">
                <a16:creationId xmlns:a16="http://schemas.microsoft.com/office/drawing/2014/main" id="{4DAABF28-5BD7-47ED-A5B5-EAB3697C6880}"/>
              </a:ext>
            </a:extLst>
          </p:cNvPr>
          <p:cNvSpPr/>
          <p:nvPr/>
        </p:nvSpPr>
        <p:spPr>
          <a:xfrm>
            <a:off x="2778455" y="5998669"/>
            <a:ext cx="3746828" cy="715360"/>
          </a:xfrm>
          <a:prstGeom prst="rect">
            <a:avLst/>
          </a:prstGeom>
          <a:solidFill>
            <a:srgbClr val="00206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zh-TW" altLang="en-US" sz="1600" b="1" dirty="0">
                <a:solidFill>
                  <a:schemeClr val="bg1"/>
                </a:solidFill>
              </a:rPr>
              <a:t>上傳完成後請點擊「確認」</a:t>
            </a:r>
            <a:r>
              <a:rPr lang="zh-TW" altLang="en-US" sz="1600" b="1" dirty="0" smtClean="0">
                <a:solidFill>
                  <a:schemeClr val="bg1"/>
                </a:solidFill>
              </a:rPr>
              <a:t>按鈕</a:t>
            </a:r>
            <a:endParaRPr lang="en-US" altLang="zh-TW" sz="1600" b="1" dirty="0" smtClean="0">
              <a:solidFill>
                <a:schemeClr val="bg1"/>
              </a:solidFill>
            </a:endParaRPr>
          </a:p>
          <a:p>
            <a:pPr algn="ctr"/>
            <a:r>
              <a:rPr lang="en-US" altLang="zh-TW" sz="1600" b="1" dirty="0" smtClean="0">
                <a:solidFill>
                  <a:schemeClr val="bg1"/>
                </a:solidFill>
              </a:rPr>
              <a:t>After upload documents, click the button to submit </a:t>
            </a:r>
            <a:endParaRPr lang="zh-TW" altLang="en-US" sz="1600" b="1" dirty="0">
              <a:solidFill>
                <a:schemeClr val="bg1"/>
              </a:solidFill>
            </a:endParaRPr>
          </a:p>
        </p:txBody>
      </p:sp>
      <p:sp>
        <p:nvSpPr>
          <p:cNvPr id="12" name="矩形 11"/>
          <p:cNvSpPr/>
          <p:nvPr/>
        </p:nvSpPr>
        <p:spPr>
          <a:xfrm>
            <a:off x="3727396" y="3752193"/>
            <a:ext cx="4449652" cy="1436274"/>
          </a:xfrm>
          <a:prstGeom prst="rect">
            <a:avLst/>
          </a:prstGeom>
          <a:solidFill>
            <a:srgbClr val="FF0000"/>
          </a:solidFill>
        </p:spPr>
        <p:style>
          <a:lnRef idx="2">
            <a:schemeClr val="accent6"/>
          </a:lnRef>
          <a:fillRef idx="1">
            <a:schemeClr val="lt1"/>
          </a:fillRef>
          <a:effectRef idx="0">
            <a:schemeClr val="accent6"/>
          </a:effectRef>
          <a:fontRef idx="minor">
            <a:schemeClr val="dk1"/>
          </a:fontRef>
        </p:style>
        <p:txBody>
          <a:bodyPr rtlCol="0" anchor="ctr"/>
          <a:lstStyle/>
          <a:p>
            <a:r>
              <a:rPr lang="en-US" altLang="zh-TW" sz="1600" dirty="0" smtClean="0">
                <a:solidFill>
                  <a:schemeClr val="bg1"/>
                </a:solidFill>
              </a:rPr>
              <a:t>*1.</a:t>
            </a:r>
            <a:r>
              <a:rPr lang="zh-TW" altLang="en-US" sz="1600" b="1" dirty="0" smtClean="0">
                <a:solidFill>
                  <a:schemeClr val="bg1"/>
                </a:solidFill>
              </a:rPr>
              <a:t>外籍生</a:t>
            </a:r>
            <a:r>
              <a:rPr lang="zh-TW" altLang="en-US" sz="1600" dirty="0" smtClean="0">
                <a:solidFill>
                  <a:schemeClr val="bg1"/>
                </a:solidFill>
              </a:rPr>
              <a:t>需要</a:t>
            </a:r>
            <a:r>
              <a:rPr lang="zh-TW" altLang="en-US" sz="1600" b="1" dirty="0" smtClean="0">
                <a:solidFill>
                  <a:schemeClr val="bg1"/>
                </a:solidFill>
              </a:rPr>
              <a:t>附上工作</a:t>
            </a:r>
            <a:r>
              <a:rPr lang="zh-TW" altLang="en-US" sz="1600" b="1" dirty="0">
                <a:solidFill>
                  <a:schemeClr val="bg1"/>
                </a:solidFill>
              </a:rPr>
              <a:t>理由並經國際處</a:t>
            </a:r>
            <a:r>
              <a:rPr lang="zh-TW" altLang="en-US" sz="1600" b="1" dirty="0" smtClean="0">
                <a:solidFill>
                  <a:schemeClr val="bg1"/>
                </a:solidFill>
              </a:rPr>
              <a:t>蓋章</a:t>
            </a:r>
            <a:r>
              <a:rPr lang="en-US" altLang="zh-TW" sz="1600" dirty="0">
                <a:solidFill>
                  <a:schemeClr val="bg1"/>
                </a:solidFill>
              </a:rPr>
              <a:t>I</a:t>
            </a:r>
            <a:r>
              <a:rPr lang="en-US" altLang="zh-TW" sz="1600" dirty="0" smtClean="0">
                <a:solidFill>
                  <a:schemeClr val="bg1"/>
                </a:solidFill>
              </a:rPr>
              <a:t>nternational students </a:t>
            </a:r>
            <a:r>
              <a:rPr lang="en-US" altLang="zh-TW" sz="1600" dirty="0">
                <a:solidFill>
                  <a:schemeClr val="bg1"/>
                </a:solidFill>
              </a:rPr>
              <a:t>need to provide </a:t>
            </a:r>
            <a:r>
              <a:rPr lang="en-US" altLang="zh-TW" sz="1600" dirty="0" smtClean="0">
                <a:solidFill>
                  <a:schemeClr val="bg1"/>
                </a:solidFill>
              </a:rPr>
              <a:t>the </a:t>
            </a:r>
            <a:r>
              <a:rPr lang="en-US" altLang="zh-TW" sz="1600" dirty="0">
                <a:solidFill>
                  <a:schemeClr val="bg1"/>
                </a:solidFill>
              </a:rPr>
              <a:t>reason for work and </a:t>
            </a:r>
            <a:r>
              <a:rPr lang="en-US" altLang="zh-TW" sz="1600" dirty="0" smtClean="0">
                <a:solidFill>
                  <a:schemeClr val="bg1"/>
                </a:solidFill>
              </a:rPr>
              <a:t>get the stamp </a:t>
            </a:r>
            <a:r>
              <a:rPr lang="en-US" altLang="zh-TW" sz="1600" dirty="0">
                <a:solidFill>
                  <a:schemeClr val="bg1"/>
                </a:solidFill>
              </a:rPr>
              <a:t>by </a:t>
            </a:r>
            <a:r>
              <a:rPr lang="en-US" altLang="zh-TW" sz="1600" dirty="0" smtClean="0">
                <a:solidFill>
                  <a:schemeClr val="bg1"/>
                </a:solidFill>
              </a:rPr>
              <a:t>OIA office</a:t>
            </a:r>
          </a:p>
          <a:p>
            <a:r>
              <a:rPr lang="en-US" altLang="zh-TW" sz="1600" dirty="0" smtClean="0">
                <a:solidFill>
                  <a:schemeClr val="bg1"/>
                </a:solidFill>
              </a:rPr>
              <a:t>2.</a:t>
            </a:r>
            <a:r>
              <a:rPr lang="zh-TW" altLang="en-US" sz="1600" dirty="0" smtClean="0">
                <a:solidFill>
                  <a:schemeClr val="bg1"/>
                </a:solidFill>
              </a:rPr>
              <a:t>劃撥收據上傳的地方</a:t>
            </a:r>
            <a:endParaRPr lang="en-US" altLang="zh-TW" sz="1600" dirty="0" smtClean="0">
              <a:solidFill>
                <a:schemeClr val="bg1"/>
              </a:solidFill>
            </a:endParaRPr>
          </a:p>
          <a:p>
            <a:r>
              <a:rPr lang="en-US" altLang="zh-TW" sz="1600" dirty="0" smtClean="0">
                <a:solidFill>
                  <a:schemeClr val="bg1"/>
                </a:solidFill>
              </a:rPr>
              <a:t>2.Upload the</a:t>
            </a:r>
            <a:r>
              <a:rPr lang="zh-TW" altLang="en-US" sz="1600" dirty="0" smtClean="0">
                <a:solidFill>
                  <a:schemeClr val="bg1"/>
                </a:solidFill>
              </a:rPr>
              <a:t> </a:t>
            </a:r>
            <a:r>
              <a:rPr lang="en-US" altLang="zh-TW" sz="1600" dirty="0">
                <a:solidFill>
                  <a:schemeClr val="bg1"/>
                </a:solidFill>
              </a:rPr>
              <a:t>remittance </a:t>
            </a:r>
            <a:r>
              <a:rPr lang="en-US" altLang="zh-TW" sz="1600" dirty="0" smtClean="0">
                <a:solidFill>
                  <a:schemeClr val="bg1"/>
                </a:solidFill>
              </a:rPr>
              <a:t>receipt here.</a:t>
            </a:r>
            <a:endParaRPr lang="en-US" altLang="zh-TW" sz="1600" dirty="0">
              <a:solidFill>
                <a:schemeClr val="bg1"/>
              </a:solidFill>
            </a:endParaRPr>
          </a:p>
        </p:txBody>
      </p:sp>
      <p:sp>
        <p:nvSpPr>
          <p:cNvPr id="13" name="向右箭號 12"/>
          <p:cNvSpPr/>
          <p:nvPr/>
        </p:nvSpPr>
        <p:spPr>
          <a:xfrm rot="10800000">
            <a:off x="3370371" y="4261370"/>
            <a:ext cx="293206" cy="211005"/>
          </a:xfrm>
          <a:prstGeom prst="rightArrow">
            <a:avLst/>
          </a:prstGeom>
          <a:solidFill>
            <a:srgbClr val="FF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sz="1319">
              <a:solidFill>
                <a:srgbClr val="FF0000"/>
              </a:solidFill>
            </a:endParaRPr>
          </a:p>
        </p:txBody>
      </p:sp>
    </p:spTree>
    <p:extLst>
      <p:ext uri="{BB962C8B-B14F-4D97-AF65-F5344CB8AC3E}">
        <p14:creationId xmlns:p14="http://schemas.microsoft.com/office/powerpoint/2010/main" val="19071371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020"/>
          <a:stretch/>
        </p:blipFill>
        <p:spPr bwMode="auto">
          <a:xfrm>
            <a:off x="105637" y="0"/>
            <a:ext cx="893156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向右箭號 4"/>
          <p:cNvSpPr/>
          <p:nvPr/>
        </p:nvSpPr>
        <p:spPr>
          <a:xfrm rot="10800000">
            <a:off x="2084134" y="4069183"/>
            <a:ext cx="1107778" cy="548713"/>
          </a:xfrm>
          <a:prstGeom prst="rightArrow">
            <a:avLst/>
          </a:prstGeom>
          <a:solidFill>
            <a:srgbClr val="FF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sz="1319"/>
          </a:p>
        </p:txBody>
      </p:sp>
      <p:sp>
        <p:nvSpPr>
          <p:cNvPr id="6" name="矩形 5"/>
          <p:cNvSpPr/>
          <p:nvPr/>
        </p:nvSpPr>
        <p:spPr>
          <a:xfrm>
            <a:off x="3228101" y="3114796"/>
            <a:ext cx="4086380" cy="1359677"/>
          </a:xfrm>
          <a:prstGeom prst="rect">
            <a:avLst/>
          </a:prstGeom>
          <a:solidFill>
            <a:srgbClr val="00206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zh-TW" altLang="en-US" sz="1500" dirty="0">
                <a:solidFill>
                  <a:schemeClr val="bg1"/>
                </a:solidFill>
              </a:rPr>
              <a:t>如果以郵局劃撥方式繳費請選取「郵局劃撥」選項，並請先到郵局</a:t>
            </a:r>
            <a:r>
              <a:rPr lang="zh-TW" altLang="en-US" sz="1500" dirty="0" smtClean="0">
                <a:solidFill>
                  <a:schemeClr val="bg1"/>
                </a:solidFill>
              </a:rPr>
              <a:t>劃撥</a:t>
            </a:r>
            <a:endParaRPr lang="en-US" altLang="zh-TW" sz="1500" dirty="0" smtClean="0">
              <a:solidFill>
                <a:schemeClr val="bg1"/>
              </a:solidFill>
            </a:endParaRPr>
          </a:p>
          <a:p>
            <a:pPr algn="ctr"/>
            <a:r>
              <a:rPr lang="en-US" altLang="zh-TW" sz="1500" dirty="0" smtClean="0">
                <a:solidFill>
                  <a:schemeClr val="bg1"/>
                </a:solidFill>
              </a:rPr>
              <a:t>If you choose to pay the fee by post office ,please go to the post office to pay the fee first.</a:t>
            </a:r>
            <a:endParaRPr lang="zh-TW" altLang="en-US" sz="1500" dirty="0">
              <a:solidFill>
                <a:schemeClr val="bg1"/>
              </a:solidFill>
            </a:endParaRPr>
          </a:p>
        </p:txBody>
      </p:sp>
      <p:sp>
        <p:nvSpPr>
          <p:cNvPr id="7" name="向右箭號 6"/>
          <p:cNvSpPr/>
          <p:nvPr/>
        </p:nvSpPr>
        <p:spPr>
          <a:xfrm rot="5400000">
            <a:off x="2975995" y="4999889"/>
            <a:ext cx="293206" cy="211005"/>
          </a:xfrm>
          <a:prstGeom prst="rightArrow">
            <a:avLst/>
          </a:prstGeom>
          <a:solidFill>
            <a:srgbClr val="FF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sz="1319"/>
          </a:p>
        </p:txBody>
      </p:sp>
      <p:sp>
        <p:nvSpPr>
          <p:cNvPr id="8" name="向右箭號 7"/>
          <p:cNvSpPr/>
          <p:nvPr/>
        </p:nvSpPr>
        <p:spPr>
          <a:xfrm rot="5400000">
            <a:off x="2975995" y="5421900"/>
            <a:ext cx="293206" cy="211005"/>
          </a:xfrm>
          <a:prstGeom prst="rightArrow">
            <a:avLst/>
          </a:prstGeom>
          <a:solidFill>
            <a:srgbClr val="FF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sz="1319"/>
          </a:p>
        </p:txBody>
      </p:sp>
      <p:sp>
        <p:nvSpPr>
          <p:cNvPr id="9" name="向右箭號 8"/>
          <p:cNvSpPr/>
          <p:nvPr/>
        </p:nvSpPr>
        <p:spPr>
          <a:xfrm>
            <a:off x="8633852" y="5173134"/>
            <a:ext cx="293206" cy="211005"/>
          </a:xfrm>
          <a:prstGeom prst="rightArrow">
            <a:avLst/>
          </a:prstGeom>
          <a:solidFill>
            <a:srgbClr val="FF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sz="1319"/>
          </a:p>
        </p:txBody>
      </p:sp>
      <p:sp>
        <p:nvSpPr>
          <p:cNvPr id="10" name="矩形 9"/>
          <p:cNvSpPr/>
          <p:nvPr/>
        </p:nvSpPr>
        <p:spPr>
          <a:xfrm>
            <a:off x="3905035" y="4958458"/>
            <a:ext cx="4030275" cy="744984"/>
          </a:xfrm>
          <a:prstGeom prst="rect">
            <a:avLst/>
          </a:prstGeom>
          <a:solidFill>
            <a:srgbClr val="00206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zh-TW" altLang="en-US" sz="1500" dirty="0" smtClean="0">
                <a:solidFill>
                  <a:schemeClr val="bg1"/>
                </a:solidFill>
              </a:rPr>
              <a:t>然後請填</a:t>
            </a:r>
            <a:r>
              <a:rPr lang="zh-TW" altLang="en-US" sz="1500" dirty="0">
                <a:solidFill>
                  <a:schemeClr val="bg1"/>
                </a:solidFill>
              </a:rPr>
              <a:t>妥劃撥資料，並把收據掃瞄上傳</a:t>
            </a:r>
            <a:r>
              <a:rPr lang="zh-TW" altLang="en-US" sz="1500" dirty="0" smtClean="0">
                <a:solidFill>
                  <a:schemeClr val="bg1"/>
                </a:solidFill>
              </a:rPr>
              <a:t>。</a:t>
            </a:r>
            <a:endParaRPr lang="en-US" altLang="zh-TW" sz="1500" dirty="0" smtClean="0">
              <a:solidFill>
                <a:schemeClr val="bg1"/>
              </a:solidFill>
            </a:endParaRPr>
          </a:p>
          <a:p>
            <a:pPr algn="ctr"/>
            <a:r>
              <a:rPr lang="en-US" altLang="zh-TW" sz="1500" dirty="0">
                <a:solidFill>
                  <a:schemeClr val="bg1"/>
                </a:solidFill>
              </a:rPr>
              <a:t>Fill in the information of remittance and upload the receipt</a:t>
            </a:r>
            <a:endParaRPr lang="zh-TW" altLang="en-US" sz="1500" dirty="0">
              <a:solidFill>
                <a:schemeClr val="bg1"/>
              </a:solidFill>
            </a:endParaRPr>
          </a:p>
        </p:txBody>
      </p:sp>
      <p:sp>
        <p:nvSpPr>
          <p:cNvPr id="4" name="矩形 3"/>
          <p:cNvSpPr/>
          <p:nvPr/>
        </p:nvSpPr>
        <p:spPr>
          <a:xfrm>
            <a:off x="3352800" y="6306207"/>
            <a:ext cx="2532671" cy="46245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9538852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17" y="0"/>
            <a:ext cx="8931565" cy="6866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向右箭號 4"/>
          <p:cNvSpPr/>
          <p:nvPr/>
        </p:nvSpPr>
        <p:spPr>
          <a:xfrm rot="10800000">
            <a:off x="2541074" y="3824635"/>
            <a:ext cx="1107778" cy="548713"/>
          </a:xfrm>
          <a:prstGeom prst="rightArrow">
            <a:avLst/>
          </a:prstGeom>
          <a:solidFill>
            <a:srgbClr val="FF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sz="1319"/>
          </a:p>
        </p:txBody>
      </p:sp>
      <p:sp>
        <p:nvSpPr>
          <p:cNvPr id="6" name="矩形 5"/>
          <p:cNvSpPr/>
          <p:nvPr/>
        </p:nvSpPr>
        <p:spPr>
          <a:xfrm>
            <a:off x="3821492" y="3828626"/>
            <a:ext cx="3742185" cy="544722"/>
          </a:xfrm>
          <a:prstGeom prst="rect">
            <a:avLst/>
          </a:prstGeom>
          <a:solidFill>
            <a:srgbClr val="002060"/>
          </a:solidFill>
        </p:spPr>
        <p:style>
          <a:lnRef idx="2">
            <a:schemeClr val="accent6"/>
          </a:lnRef>
          <a:fillRef idx="1">
            <a:schemeClr val="lt1"/>
          </a:fillRef>
          <a:effectRef idx="0">
            <a:schemeClr val="accent6"/>
          </a:effectRef>
          <a:fontRef idx="minor">
            <a:schemeClr val="dk1"/>
          </a:fontRef>
        </p:style>
        <p:txBody>
          <a:bodyPr rtlCol="0" anchor="t" anchorCtr="0"/>
          <a:lstStyle/>
          <a:p>
            <a:pPr algn="ctr"/>
            <a:r>
              <a:rPr lang="zh-TW" altLang="en-US" sz="1500" dirty="0">
                <a:solidFill>
                  <a:schemeClr val="bg1"/>
                </a:solidFill>
              </a:rPr>
              <a:t>如果以</a:t>
            </a:r>
            <a:r>
              <a:rPr lang="en-US" altLang="zh-TW" sz="1500" dirty="0">
                <a:solidFill>
                  <a:schemeClr val="bg1"/>
                </a:solidFill>
              </a:rPr>
              <a:t>ATM</a:t>
            </a:r>
            <a:r>
              <a:rPr lang="zh-TW" altLang="en-US" sz="1500" dirty="0">
                <a:solidFill>
                  <a:schemeClr val="bg1"/>
                </a:solidFill>
              </a:rPr>
              <a:t>繳費請選取「</a:t>
            </a:r>
            <a:r>
              <a:rPr lang="en-US" altLang="zh-TW" sz="1500" dirty="0">
                <a:solidFill>
                  <a:schemeClr val="bg1"/>
                </a:solidFill>
              </a:rPr>
              <a:t> ATM </a:t>
            </a:r>
            <a:r>
              <a:rPr lang="zh-TW" altLang="en-US" sz="1500" dirty="0">
                <a:solidFill>
                  <a:schemeClr val="bg1"/>
                </a:solidFill>
              </a:rPr>
              <a:t>繳費」</a:t>
            </a:r>
            <a:r>
              <a:rPr lang="zh-TW" altLang="en-US" sz="1500" dirty="0" smtClean="0">
                <a:solidFill>
                  <a:schemeClr val="bg1"/>
                </a:solidFill>
              </a:rPr>
              <a:t>選項</a:t>
            </a:r>
            <a:endParaRPr lang="en-US" altLang="zh-TW" sz="1500" dirty="0" smtClean="0">
              <a:solidFill>
                <a:schemeClr val="bg1"/>
              </a:solidFill>
            </a:endParaRPr>
          </a:p>
          <a:p>
            <a:pPr algn="ctr"/>
            <a:r>
              <a:rPr lang="en-US" altLang="zh-TW" sz="1500" dirty="0">
                <a:solidFill>
                  <a:schemeClr val="bg1"/>
                </a:solidFill>
              </a:rPr>
              <a:t>If you pay the fee by </a:t>
            </a:r>
            <a:r>
              <a:rPr lang="en-US" altLang="zh-TW" sz="1500" dirty="0" smtClean="0">
                <a:solidFill>
                  <a:schemeClr val="bg1"/>
                </a:solidFill>
              </a:rPr>
              <a:t>ATM, </a:t>
            </a:r>
            <a:r>
              <a:rPr lang="en-US" altLang="zh-TW" sz="1500" dirty="0">
                <a:solidFill>
                  <a:schemeClr val="bg1"/>
                </a:solidFill>
              </a:rPr>
              <a:t>choose the </a:t>
            </a:r>
            <a:r>
              <a:rPr lang="en-US" altLang="zh-TW" sz="1500" dirty="0" smtClean="0">
                <a:solidFill>
                  <a:schemeClr val="bg1"/>
                </a:solidFill>
              </a:rPr>
              <a:t>“ATM”.</a:t>
            </a:r>
            <a:endParaRPr lang="en-US" altLang="zh-TW" sz="1500" dirty="0">
              <a:solidFill>
                <a:schemeClr val="bg1"/>
              </a:solidFill>
            </a:endParaRPr>
          </a:p>
          <a:p>
            <a:pPr algn="ctr"/>
            <a:endParaRPr lang="zh-TW" altLang="en-US" sz="1500" dirty="0">
              <a:solidFill>
                <a:schemeClr val="bg1"/>
              </a:solidFill>
            </a:endParaRPr>
          </a:p>
        </p:txBody>
      </p:sp>
      <p:sp>
        <p:nvSpPr>
          <p:cNvPr id="9" name="矩形 8"/>
          <p:cNvSpPr/>
          <p:nvPr/>
        </p:nvSpPr>
        <p:spPr>
          <a:xfrm>
            <a:off x="5738648" y="4721086"/>
            <a:ext cx="3206569" cy="1431235"/>
          </a:xfrm>
          <a:prstGeom prst="rect">
            <a:avLst/>
          </a:prstGeom>
          <a:solidFill>
            <a:srgbClr val="00206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zh-TW" altLang="en-US" sz="1500" dirty="0">
                <a:solidFill>
                  <a:schemeClr val="bg1"/>
                </a:solidFill>
              </a:rPr>
              <a:t>最後確保資料無誤後點擊「送學校審核並取後繳費序號」</a:t>
            </a:r>
            <a:r>
              <a:rPr lang="zh-TW" altLang="en-US" sz="1500" dirty="0" smtClean="0">
                <a:solidFill>
                  <a:schemeClr val="bg1"/>
                </a:solidFill>
              </a:rPr>
              <a:t>按鈕</a:t>
            </a:r>
            <a:endParaRPr lang="en-US" altLang="zh-TW" sz="1500" dirty="0" smtClean="0">
              <a:solidFill>
                <a:schemeClr val="bg1"/>
              </a:solidFill>
            </a:endParaRPr>
          </a:p>
          <a:p>
            <a:pPr algn="ctr"/>
            <a:r>
              <a:rPr lang="en-US" altLang="zh-TW" sz="1500" dirty="0">
                <a:solidFill>
                  <a:schemeClr val="bg1"/>
                </a:solidFill>
              </a:rPr>
              <a:t>Double check the information and click “submit to school for </a:t>
            </a:r>
            <a:r>
              <a:rPr lang="en-US" altLang="zh-TW" sz="1500" dirty="0" smtClean="0">
                <a:solidFill>
                  <a:schemeClr val="bg1"/>
                </a:solidFill>
              </a:rPr>
              <a:t>examination and get the number of remittance”</a:t>
            </a:r>
            <a:endParaRPr lang="en-US" altLang="zh-TW" sz="1500" dirty="0">
              <a:solidFill>
                <a:schemeClr val="bg1"/>
              </a:solidFill>
            </a:endParaRPr>
          </a:p>
        </p:txBody>
      </p:sp>
      <p:sp>
        <p:nvSpPr>
          <p:cNvPr id="10" name="矩形 9"/>
          <p:cNvSpPr/>
          <p:nvPr/>
        </p:nvSpPr>
        <p:spPr>
          <a:xfrm>
            <a:off x="3809891" y="5108378"/>
            <a:ext cx="1846601" cy="46245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2518511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699700" y="544774"/>
            <a:ext cx="6464829" cy="774174"/>
          </a:xfrm>
        </p:spPr>
        <p:txBody>
          <a:bodyPr>
            <a:noAutofit/>
          </a:bodyPr>
          <a:lstStyle/>
          <a:p>
            <a:r>
              <a:rPr lang="zh-TW" altLang="en-US" sz="3200" dirty="0">
                <a:latin typeface="微軟正黑體" panose="020B0604030504040204" pitchFamily="34" charset="-120"/>
                <a:ea typeface="微軟正黑體" panose="020B0604030504040204" pitchFamily="34" charset="-120"/>
              </a:rPr>
              <a:t>學生證</a:t>
            </a:r>
            <a:r>
              <a:rPr lang="zh-TW" altLang="en-US" sz="3200" dirty="0" smtClean="0">
                <a:latin typeface="微軟正黑體" panose="020B0604030504040204" pitchFamily="34" charset="-120"/>
                <a:ea typeface="微軟正黑體" panose="020B0604030504040204" pitchFamily="34" charset="-120"/>
              </a:rPr>
              <a:t>格式</a:t>
            </a:r>
            <a:r>
              <a:rPr lang="en-US" altLang="zh-TW" sz="3200" dirty="0" smtClean="0">
                <a:latin typeface="微軟正黑體" panose="020B0604030504040204" pitchFamily="34" charset="-120"/>
                <a:ea typeface="微軟正黑體" panose="020B0604030504040204" pitchFamily="34" charset="-120"/>
              </a:rPr>
              <a:t/>
            </a:r>
            <a:br>
              <a:rPr lang="en-US" altLang="zh-TW" sz="3200" dirty="0" smtClean="0">
                <a:latin typeface="微軟正黑體" panose="020B0604030504040204" pitchFamily="34" charset="-120"/>
                <a:ea typeface="微軟正黑體" panose="020B0604030504040204" pitchFamily="34" charset="-120"/>
              </a:rPr>
            </a:br>
            <a:r>
              <a:rPr lang="en-US" altLang="zh-TW" sz="3200" dirty="0" smtClean="0">
                <a:latin typeface="微軟正黑體" panose="020B0604030504040204" pitchFamily="34" charset="-120"/>
                <a:ea typeface="微軟正黑體" panose="020B0604030504040204" pitchFamily="34" charset="-120"/>
              </a:rPr>
              <a:t>Format of Student ID</a:t>
            </a:r>
            <a:r>
              <a:rPr lang="zh-TW" altLang="en-US" sz="3200" dirty="0" smtClean="0">
                <a:latin typeface="微軟正黑體" panose="020B0604030504040204" pitchFamily="34" charset="-120"/>
                <a:ea typeface="微軟正黑體" panose="020B0604030504040204" pitchFamily="34" charset="-120"/>
              </a:rPr>
              <a:t> </a:t>
            </a:r>
            <a:r>
              <a:rPr lang="en-US" altLang="zh-TW" sz="3200" dirty="0" smtClean="0">
                <a:latin typeface="微軟正黑體" panose="020B0604030504040204" pitchFamily="34" charset="-120"/>
                <a:ea typeface="微軟正黑體" panose="020B0604030504040204" pitchFamily="34" charset="-120"/>
              </a:rPr>
              <a:t>card</a:t>
            </a:r>
            <a:endParaRPr lang="zh-TW" altLang="en-US" sz="3200" dirty="0">
              <a:latin typeface="微軟正黑體" panose="020B0604030504040204" pitchFamily="34" charset="-120"/>
              <a:ea typeface="微軟正黑體" panose="020B0604030504040204" pitchFamily="34" charset="-120"/>
            </a:endParaRPr>
          </a:p>
        </p:txBody>
      </p:sp>
      <p:pic>
        <p:nvPicPr>
          <p:cNvPr id="5" name="圖片 4"/>
          <p:cNvPicPr>
            <a:picLocks noChangeAspect="1"/>
          </p:cNvPicPr>
          <p:nvPr/>
        </p:nvPicPr>
        <p:blipFill rotWithShape="1">
          <a:blip r:embed="rId2">
            <a:extLst>
              <a:ext uri="{28A0092B-C50C-407E-A947-70E740481C1C}">
                <a14:useLocalDpi xmlns:a14="http://schemas.microsoft.com/office/drawing/2010/main" val="0"/>
              </a:ext>
            </a:extLst>
          </a:blip>
          <a:srcRect l="14817" t="8732" r="14800" b="60671"/>
          <a:stretch/>
        </p:blipFill>
        <p:spPr>
          <a:xfrm>
            <a:off x="1709552" y="1542604"/>
            <a:ext cx="5621304" cy="3617187"/>
          </a:xfrm>
          <a:prstGeom prst="rect">
            <a:avLst/>
          </a:prstGeom>
        </p:spPr>
      </p:pic>
      <p:sp>
        <p:nvSpPr>
          <p:cNvPr id="6" name="文字方塊 5"/>
          <p:cNvSpPr txBox="1"/>
          <p:nvPr/>
        </p:nvSpPr>
        <p:spPr>
          <a:xfrm>
            <a:off x="1068421" y="5159791"/>
            <a:ext cx="7676186" cy="1200329"/>
          </a:xfrm>
          <a:prstGeom prst="rect">
            <a:avLst/>
          </a:prstGeom>
          <a:noFill/>
        </p:spPr>
        <p:txBody>
          <a:bodyPr wrap="square" rtlCol="0">
            <a:spAutoFit/>
          </a:bodyPr>
          <a:lstStyle/>
          <a:p>
            <a:r>
              <a:rPr lang="zh-CN" altLang="en-US" sz="2400" b="1" dirty="0">
                <a:solidFill>
                  <a:srgbClr val="FF0000"/>
                </a:solidFill>
                <a:latin typeface="微軟正黑體" panose="020B0604030504040204" pitchFamily="34" charset="-120"/>
                <a:ea typeface="微軟正黑體" panose="020B0604030504040204" pitchFamily="34" charset="-120"/>
              </a:rPr>
              <a:t>影印之後到註冊組</a:t>
            </a:r>
            <a:r>
              <a:rPr lang="zh-CN" altLang="en-US" sz="2400" b="1" dirty="0" smtClean="0">
                <a:solidFill>
                  <a:srgbClr val="FF0000"/>
                </a:solidFill>
                <a:latin typeface="微軟正黑體" panose="020B0604030504040204" pitchFamily="34" charset="-120"/>
                <a:ea typeface="微軟正黑體" panose="020B0604030504040204" pitchFamily="34" charset="-120"/>
              </a:rPr>
              <a:t>蓋</a:t>
            </a:r>
            <a:r>
              <a:rPr lang="zh-TW" altLang="en-US" sz="2400" b="1" dirty="0">
                <a:solidFill>
                  <a:srgbClr val="FF0000"/>
                </a:solidFill>
                <a:latin typeface="微軟正黑體" panose="020B0604030504040204" pitchFamily="34" charset="-120"/>
                <a:ea typeface="微軟正黑體" panose="020B0604030504040204" pitchFamily="34" charset="-120"/>
              </a:rPr>
              <a:t>在學證明</a:t>
            </a:r>
            <a:r>
              <a:rPr lang="zh-CN" altLang="en-US" sz="2400" b="1" dirty="0" smtClean="0">
                <a:solidFill>
                  <a:srgbClr val="FF0000"/>
                </a:solidFill>
                <a:latin typeface="微軟正黑體" panose="020B0604030504040204" pitchFamily="34" charset="-120"/>
                <a:ea typeface="微軟正黑體" panose="020B0604030504040204" pitchFamily="34" charset="-120"/>
              </a:rPr>
              <a:t>章</a:t>
            </a:r>
            <a:r>
              <a:rPr lang="zh-CN" altLang="en-US" sz="2400" b="1" dirty="0">
                <a:solidFill>
                  <a:srgbClr val="FF0000"/>
                </a:solidFill>
                <a:latin typeface="微軟正黑體" panose="020B0604030504040204" pitchFamily="34" charset="-120"/>
                <a:ea typeface="微軟正黑體" panose="020B0604030504040204" pitchFamily="34" charset="-120"/>
              </a:rPr>
              <a:t>！！</a:t>
            </a:r>
            <a:r>
              <a:rPr lang="zh-CN" altLang="en-US" sz="2400" b="1" dirty="0" smtClean="0">
                <a:solidFill>
                  <a:srgbClr val="FF0000"/>
                </a:solidFill>
                <a:latin typeface="微軟正黑體" panose="020B0604030504040204" pitchFamily="34" charset="-120"/>
                <a:ea typeface="微軟正黑體" panose="020B0604030504040204" pitchFamily="34" charset="-120"/>
              </a:rPr>
              <a:t>！</a:t>
            </a:r>
            <a:endParaRPr lang="en-US" altLang="zh-CN" sz="2400" b="1" dirty="0" smtClean="0">
              <a:solidFill>
                <a:srgbClr val="FF0000"/>
              </a:solidFill>
              <a:latin typeface="微軟正黑體" panose="020B0604030504040204" pitchFamily="34" charset="-120"/>
              <a:ea typeface="微軟正黑體" panose="020B0604030504040204" pitchFamily="34" charset="-120"/>
            </a:endParaRPr>
          </a:p>
          <a:p>
            <a:r>
              <a:rPr lang="en-US" altLang="zh-TW" sz="2400" b="1" dirty="0" smtClean="0">
                <a:solidFill>
                  <a:srgbClr val="FF0000"/>
                </a:solidFill>
                <a:latin typeface="微軟正黑體" panose="020B0604030504040204" pitchFamily="34" charset="-120"/>
                <a:ea typeface="微軟正黑體" panose="020B0604030504040204" pitchFamily="34" charset="-120"/>
              </a:rPr>
              <a:t>Copy the student </a:t>
            </a:r>
            <a:r>
              <a:rPr lang="en-US" altLang="zh-TW" sz="2400" b="1" dirty="0">
                <a:solidFill>
                  <a:srgbClr val="FF0000"/>
                </a:solidFill>
                <a:latin typeface="微軟正黑體" panose="020B0604030504040204" pitchFamily="34" charset="-120"/>
                <a:ea typeface="微軟正黑體" panose="020B0604030504040204" pitchFamily="34" charset="-120"/>
              </a:rPr>
              <a:t>ID</a:t>
            </a:r>
            <a:r>
              <a:rPr lang="zh-TW" altLang="en-US" sz="2400" b="1" dirty="0">
                <a:solidFill>
                  <a:srgbClr val="FF0000"/>
                </a:solidFill>
                <a:latin typeface="微軟正黑體" panose="020B0604030504040204" pitchFamily="34" charset="-120"/>
                <a:ea typeface="微軟正黑體" panose="020B0604030504040204" pitchFamily="34" charset="-120"/>
              </a:rPr>
              <a:t> </a:t>
            </a:r>
            <a:r>
              <a:rPr lang="en-US" altLang="zh-TW" sz="2400" b="1" dirty="0">
                <a:solidFill>
                  <a:srgbClr val="FF0000"/>
                </a:solidFill>
                <a:latin typeface="微軟正黑體" panose="020B0604030504040204" pitchFamily="34" charset="-120"/>
                <a:ea typeface="微軟正黑體" panose="020B0604030504040204" pitchFamily="34" charset="-120"/>
              </a:rPr>
              <a:t>card</a:t>
            </a:r>
            <a:r>
              <a:rPr lang="en-US" altLang="zh-TW" sz="2400" b="1" dirty="0" smtClean="0">
                <a:solidFill>
                  <a:srgbClr val="FF0000"/>
                </a:solidFill>
                <a:latin typeface="微軟正黑體" panose="020B0604030504040204" pitchFamily="34" charset="-120"/>
                <a:ea typeface="微軟正黑體" panose="020B0604030504040204" pitchFamily="34" charset="-120"/>
              </a:rPr>
              <a:t> and </a:t>
            </a:r>
            <a:r>
              <a:rPr lang="en-US" altLang="zh-TW" sz="2400" b="1" dirty="0">
                <a:solidFill>
                  <a:srgbClr val="FF0000"/>
                </a:solidFill>
                <a:latin typeface="微軟正黑體" panose="020B0604030504040204" pitchFamily="34" charset="-120"/>
                <a:ea typeface="微軟正黑體" panose="020B0604030504040204" pitchFamily="34" charset="-120"/>
              </a:rPr>
              <a:t>go to the registration </a:t>
            </a:r>
            <a:r>
              <a:rPr lang="en-US" altLang="zh-TW" sz="2400" b="1" dirty="0" smtClean="0">
                <a:solidFill>
                  <a:srgbClr val="FF0000"/>
                </a:solidFill>
                <a:latin typeface="微軟正黑體" panose="020B0604030504040204" pitchFamily="34" charset="-120"/>
                <a:ea typeface="微軟正黑體" panose="020B0604030504040204" pitchFamily="34" charset="-120"/>
              </a:rPr>
              <a:t>office </a:t>
            </a:r>
            <a:r>
              <a:rPr lang="en-US" altLang="zh-TW" sz="2400" b="1" dirty="0">
                <a:solidFill>
                  <a:srgbClr val="FF0000"/>
                </a:solidFill>
                <a:latin typeface="微軟正黑體" panose="020B0604030504040204" pitchFamily="34" charset="-120"/>
                <a:ea typeface="微軟正黑體" panose="020B0604030504040204" pitchFamily="34" charset="-120"/>
              </a:rPr>
              <a:t>to stamp the certificate of </a:t>
            </a:r>
            <a:r>
              <a:rPr lang="en-US" altLang="zh-TW" sz="2400" b="1" dirty="0" smtClean="0">
                <a:solidFill>
                  <a:srgbClr val="FF0000"/>
                </a:solidFill>
                <a:latin typeface="微軟正黑體" panose="020B0604030504040204" pitchFamily="34" charset="-120"/>
                <a:ea typeface="微軟正黑體" panose="020B0604030504040204" pitchFamily="34" charset="-120"/>
              </a:rPr>
              <a:t>enrollment!!!</a:t>
            </a:r>
            <a:endParaRPr lang="zh-TW" altLang="en-US" sz="2400" b="1" dirty="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74845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13340" y="1548575"/>
            <a:ext cx="8578412" cy="3424798"/>
          </a:xfrm>
        </p:spPr>
        <p:txBody>
          <a:bodyPr/>
          <a:lstStyle/>
          <a:p>
            <a:pPr marL="0" indent="0" fontAlgn="base">
              <a:buNone/>
            </a:pPr>
            <a:r>
              <a:rPr lang="zh-TW" altLang="en-US" sz="2400" b="1" dirty="0">
                <a:solidFill>
                  <a:srgbClr val="000000"/>
                </a:solidFill>
                <a:latin typeface="Merriweather"/>
              </a:rPr>
              <a:t>工作證效期：</a:t>
            </a:r>
          </a:p>
          <a:p>
            <a:pPr algn="just" fontAlgn="base">
              <a:buFont typeface="+mj-lt"/>
              <a:buAutoNum type="arabicPeriod"/>
            </a:pPr>
            <a:r>
              <a:rPr lang="zh-TW" altLang="en-US" sz="2400" dirty="0">
                <a:solidFill>
                  <a:srgbClr val="000000"/>
                </a:solidFill>
                <a:latin typeface="Arial" panose="020B0604020202020204" pitchFamily="34" charset="0"/>
              </a:rPr>
              <a:t>於</a:t>
            </a:r>
            <a:r>
              <a:rPr lang="zh-TW" altLang="en-US" sz="2400" b="1" dirty="0">
                <a:solidFill>
                  <a:srgbClr val="000000"/>
                </a:solidFill>
                <a:latin typeface="Arial" panose="020B0604020202020204" pitchFamily="34" charset="0"/>
              </a:rPr>
              <a:t>上學期</a:t>
            </a:r>
            <a:r>
              <a:rPr lang="zh-TW" altLang="en-US" sz="2400" dirty="0">
                <a:solidFill>
                  <a:srgbClr val="000000"/>
                </a:solidFill>
                <a:latin typeface="Arial" panose="020B0604020202020204" pitchFamily="34" charset="0"/>
              </a:rPr>
              <a:t>提出者，工作許可之期限原則</a:t>
            </a:r>
            <a:r>
              <a:rPr lang="zh-TW" altLang="en-US" sz="2400" dirty="0">
                <a:solidFill>
                  <a:srgbClr val="FF0000"/>
                </a:solidFill>
                <a:latin typeface="Arial" panose="020B0604020202020204" pitchFamily="34" charset="0"/>
              </a:rPr>
              <a:t>至次學期之</a:t>
            </a:r>
            <a:r>
              <a:rPr lang="en-US" altLang="zh-TW" sz="2400" dirty="0">
                <a:solidFill>
                  <a:srgbClr val="FF0000"/>
                </a:solidFill>
                <a:latin typeface="Arial" panose="020B0604020202020204" pitchFamily="34" charset="0"/>
              </a:rPr>
              <a:t>3</a:t>
            </a:r>
            <a:r>
              <a:rPr lang="zh-TW" altLang="en-US" sz="2400" dirty="0">
                <a:solidFill>
                  <a:srgbClr val="FF0000"/>
                </a:solidFill>
                <a:latin typeface="Arial" panose="020B0604020202020204" pitchFamily="34" charset="0"/>
              </a:rPr>
              <a:t>月</a:t>
            </a:r>
            <a:r>
              <a:rPr lang="en-US" altLang="zh-TW" sz="2400" dirty="0">
                <a:solidFill>
                  <a:srgbClr val="FF0000"/>
                </a:solidFill>
                <a:latin typeface="Arial" panose="020B0604020202020204" pitchFamily="34" charset="0"/>
              </a:rPr>
              <a:t>31</a:t>
            </a:r>
            <a:r>
              <a:rPr lang="zh-TW" altLang="en-US" sz="2400" dirty="0">
                <a:solidFill>
                  <a:srgbClr val="FF0000"/>
                </a:solidFill>
                <a:latin typeface="Arial" panose="020B0604020202020204" pitchFamily="34" charset="0"/>
              </a:rPr>
              <a:t>日止</a:t>
            </a:r>
            <a:r>
              <a:rPr lang="zh-TW" altLang="en-US" sz="2400" dirty="0">
                <a:solidFill>
                  <a:srgbClr val="000000"/>
                </a:solidFill>
                <a:latin typeface="Arial" panose="020B0604020202020204" pitchFamily="34" charset="0"/>
              </a:rPr>
              <a:t>。</a:t>
            </a:r>
          </a:p>
          <a:p>
            <a:pPr algn="just" fontAlgn="base">
              <a:buFont typeface="+mj-lt"/>
              <a:buAutoNum type="arabicPeriod"/>
            </a:pPr>
            <a:r>
              <a:rPr lang="zh-TW" altLang="en-US" sz="2400" dirty="0">
                <a:solidFill>
                  <a:srgbClr val="000000"/>
                </a:solidFill>
                <a:latin typeface="Arial" panose="020B0604020202020204" pitchFamily="34" charset="0"/>
              </a:rPr>
              <a:t>於</a:t>
            </a:r>
            <a:r>
              <a:rPr lang="zh-TW" altLang="en-US" sz="2400" b="1" dirty="0">
                <a:solidFill>
                  <a:srgbClr val="000000"/>
                </a:solidFill>
                <a:latin typeface="Arial" panose="020B0604020202020204" pitchFamily="34" charset="0"/>
              </a:rPr>
              <a:t>下學期</a:t>
            </a:r>
            <a:r>
              <a:rPr lang="zh-TW" altLang="en-US" sz="2400" dirty="0">
                <a:solidFill>
                  <a:srgbClr val="000000"/>
                </a:solidFill>
                <a:latin typeface="Arial" panose="020B0604020202020204" pitchFamily="34" charset="0"/>
              </a:rPr>
              <a:t>申請者，工作許可之期限原則</a:t>
            </a:r>
            <a:r>
              <a:rPr lang="zh-TW" altLang="en-US" sz="2400" dirty="0">
                <a:solidFill>
                  <a:srgbClr val="FF0000"/>
                </a:solidFill>
                <a:latin typeface="Arial" panose="020B0604020202020204" pitchFamily="34" charset="0"/>
              </a:rPr>
              <a:t>至同年之</a:t>
            </a:r>
            <a:r>
              <a:rPr lang="en-US" altLang="zh-TW" sz="2400" dirty="0">
                <a:solidFill>
                  <a:srgbClr val="FF0000"/>
                </a:solidFill>
                <a:latin typeface="Arial" panose="020B0604020202020204" pitchFamily="34" charset="0"/>
              </a:rPr>
              <a:t>9</a:t>
            </a:r>
            <a:r>
              <a:rPr lang="zh-TW" altLang="en-US" sz="2400" dirty="0">
                <a:solidFill>
                  <a:srgbClr val="FF0000"/>
                </a:solidFill>
                <a:latin typeface="Arial" panose="020B0604020202020204" pitchFamily="34" charset="0"/>
              </a:rPr>
              <a:t>月</a:t>
            </a:r>
            <a:r>
              <a:rPr lang="en-US" altLang="zh-TW" sz="2400" dirty="0">
                <a:solidFill>
                  <a:srgbClr val="FF0000"/>
                </a:solidFill>
                <a:latin typeface="Arial" panose="020B0604020202020204" pitchFamily="34" charset="0"/>
              </a:rPr>
              <a:t>30</a:t>
            </a:r>
            <a:r>
              <a:rPr lang="zh-TW" altLang="en-US" sz="2400" dirty="0">
                <a:solidFill>
                  <a:srgbClr val="FF0000"/>
                </a:solidFill>
                <a:latin typeface="Arial" panose="020B0604020202020204" pitchFamily="34" charset="0"/>
              </a:rPr>
              <a:t>日止</a:t>
            </a:r>
            <a:r>
              <a:rPr lang="zh-TW" altLang="en-US" sz="2400" dirty="0">
                <a:solidFill>
                  <a:srgbClr val="000000"/>
                </a:solidFill>
                <a:latin typeface="Arial" panose="020B0604020202020204" pitchFamily="34" charset="0"/>
              </a:rPr>
              <a:t>。</a:t>
            </a:r>
          </a:p>
          <a:p>
            <a:pPr algn="just" fontAlgn="base">
              <a:buFont typeface="+mj-lt"/>
              <a:buAutoNum type="arabicPeriod"/>
            </a:pPr>
            <a:r>
              <a:rPr lang="zh-TW" altLang="en-US" sz="2400" dirty="0">
                <a:solidFill>
                  <a:srgbClr val="000000"/>
                </a:solidFill>
                <a:latin typeface="Arial" panose="020B0604020202020204" pitchFamily="34" charset="0"/>
              </a:rPr>
              <a:t>申請之許可期間較短者，將依其申請期限核予許可，考量學生之工讀需求不一，仍依其申請期限為準，惟最長仍</a:t>
            </a:r>
            <a:r>
              <a:rPr lang="zh-TW" altLang="en-US" sz="2400" dirty="0">
                <a:solidFill>
                  <a:srgbClr val="FF0000"/>
                </a:solidFill>
                <a:latin typeface="Arial" panose="020B0604020202020204" pitchFamily="34" charset="0"/>
              </a:rPr>
              <a:t>以</a:t>
            </a:r>
            <a:r>
              <a:rPr lang="en-US" altLang="zh-TW" sz="2400" dirty="0">
                <a:solidFill>
                  <a:srgbClr val="FF0000"/>
                </a:solidFill>
                <a:latin typeface="Arial" panose="020B0604020202020204" pitchFamily="34" charset="0"/>
              </a:rPr>
              <a:t>6</a:t>
            </a:r>
            <a:r>
              <a:rPr lang="zh-TW" altLang="en-US" sz="2400" dirty="0">
                <a:solidFill>
                  <a:srgbClr val="FF0000"/>
                </a:solidFill>
                <a:latin typeface="Arial" panose="020B0604020202020204" pitchFamily="34" charset="0"/>
              </a:rPr>
              <a:t>個月為限</a:t>
            </a:r>
            <a:r>
              <a:rPr lang="zh-TW" altLang="en-US" sz="2400" dirty="0">
                <a:solidFill>
                  <a:srgbClr val="000000"/>
                </a:solidFill>
                <a:latin typeface="Arial" panose="020B0604020202020204" pitchFamily="34" charset="0"/>
              </a:rPr>
              <a:t>。</a:t>
            </a:r>
          </a:p>
          <a:p>
            <a:pPr algn="just" fontAlgn="base">
              <a:buFont typeface="+mj-lt"/>
              <a:buAutoNum type="arabicPeriod"/>
            </a:pPr>
            <a:r>
              <a:rPr lang="zh-TW" altLang="en-US" sz="2400" b="1" dirty="0">
                <a:solidFill>
                  <a:srgbClr val="000000"/>
                </a:solidFill>
                <a:latin typeface="Arial" panose="020B0604020202020204" pitchFamily="34" charset="0"/>
              </a:rPr>
              <a:t>應屆畢業生（含延畢生）</a:t>
            </a:r>
            <a:r>
              <a:rPr lang="zh-TW" altLang="en-US" sz="2400" dirty="0">
                <a:solidFill>
                  <a:srgbClr val="000000"/>
                </a:solidFill>
                <a:latin typeface="Arial" panose="020B0604020202020204" pitchFamily="34" charset="0"/>
              </a:rPr>
              <a:t>工作許可期限至同年</a:t>
            </a:r>
            <a:r>
              <a:rPr lang="en-US" altLang="zh-TW" sz="2400" dirty="0">
                <a:solidFill>
                  <a:srgbClr val="000000"/>
                </a:solidFill>
                <a:latin typeface="Arial" panose="020B0604020202020204" pitchFamily="34" charset="0"/>
              </a:rPr>
              <a:t>6</a:t>
            </a:r>
            <a:r>
              <a:rPr lang="zh-TW" altLang="en-US" sz="2400" dirty="0">
                <a:solidFill>
                  <a:srgbClr val="000000"/>
                </a:solidFill>
                <a:latin typeface="Arial" panose="020B0604020202020204" pitchFamily="34" charset="0"/>
              </a:rPr>
              <a:t>月</a:t>
            </a:r>
            <a:r>
              <a:rPr lang="en-US" altLang="zh-TW" sz="2400" dirty="0">
                <a:solidFill>
                  <a:srgbClr val="000000"/>
                </a:solidFill>
                <a:latin typeface="Arial" panose="020B0604020202020204" pitchFamily="34" charset="0"/>
              </a:rPr>
              <a:t>30</a:t>
            </a:r>
            <a:r>
              <a:rPr lang="zh-TW" altLang="en-US" sz="2400" dirty="0">
                <a:solidFill>
                  <a:srgbClr val="000000"/>
                </a:solidFill>
                <a:latin typeface="Arial" panose="020B0604020202020204" pitchFamily="34" charset="0"/>
              </a:rPr>
              <a:t>日止。學生若有暑修或延畢之需要，由學校</a:t>
            </a:r>
            <a:r>
              <a:rPr lang="zh-TW" altLang="en-US" sz="2400" dirty="0" smtClean="0">
                <a:solidFill>
                  <a:srgbClr val="000000"/>
                </a:solidFill>
                <a:latin typeface="Arial" panose="020B0604020202020204" pitchFamily="34" charset="0"/>
              </a:rPr>
              <a:t>註冊組</a:t>
            </a:r>
            <a:r>
              <a:rPr lang="zh-TW" altLang="en-US" sz="2400" dirty="0">
                <a:solidFill>
                  <a:srgbClr val="000000"/>
                </a:solidFill>
                <a:latin typeface="Arial" panose="020B0604020202020204" pitchFamily="34" charset="0"/>
              </a:rPr>
              <a:t>出具相關證明，或考取研究所則加附由錄取學校出具該生已完成報到手續之證明文件即可申請延長許可期限至同年</a:t>
            </a:r>
            <a:r>
              <a:rPr lang="en-US" altLang="zh-TW" sz="2400" dirty="0">
                <a:solidFill>
                  <a:srgbClr val="000000"/>
                </a:solidFill>
                <a:latin typeface="Arial" panose="020B0604020202020204" pitchFamily="34" charset="0"/>
              </a:rPr>
              <a:t>9</a:t>
            </a:r>
            <a:r>
              <a:rPr lang="zh-TW" altLang="en-US" sz="2400" dirty="0">
                <a:solidFill>
                  <a:srgbClr val="000000"/>
                </a:solidFill>
                <a:latin typeface="Arial" panose="020B0604020202020204" pitchFamily="34" charset="0"/>
              </a:rPr>
              <a:t>月</a:t>
            </a:r>
            <a:r>
              <a:rPr lang="en-US" altLang="zh-TW" sz="2400" dirty="0">
                <a:solidFill>
                  <a:srgbClr val="000000"/>
                </a:solidFill>
                <a:latin typeface="Arial" panose="020B0604020202020204" pitchFamily="34" charset="0"/>
              </a:rPr>
              <a:t>30</a:t>
            </a:r>
            <a:r>
              <a:rPr lang="zh-TW" altLang="en-US" sz="2400" dirty="0">
                <a:solidFill>
                  <a:srgbClr val="000000"/>
                </a:solidFill>
                <a:latin typeface="Arial" panose="020B0604020202020204" pitchFamily="34" charset="0"/>
              </a:rPr>
              <a:t>日</a:t>
            </a:r>
            <a:r>
              <a:rPr lang="zh-TW" altLang="en-US" sz="2400" dirty="0" smtClean="0">
                <a:solidFill>
                  <a:srgbClr val="000000"/>
                </a:solidFill>
                <a:latin typeface="Arial" panose="020B0604020202020204" pitchFamily="34" charset="0"/>
              </a:rPr>
              <a:t>。</a:t>
            </a:r>
            <a:endParaRPr lang="zh-TW" altLang="en-US" sz="2400" dirty="0">
              <a:solidFill>
                <a:srgbClr val="000000"/>
              </a:solidFill>
              <a:latin typeface="Arial" panose="020B0604020202020204" pitchFamily="34" charset="0"/>
            </a:endParaRPr>
          </a:p>
          <a:p>
            <a:endParaRPr lang="zh-TW" altLang="en-US" sz="2400" dirty="0"/>
          </a:p>
        </p:txBody>
      </p:sp>
    </p:spTree>
    <p:extLst>
      <p:ext uri="{BB962C8B-B14F-4D97-AF65-F5344CB8AC3E}">
        <p14:creationId xmlns:p14="http://schemas.microsoft.com/office/powerpoint/2010/main" val="607536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ormAutofit/>
          </a:bodyPr>
          <a:lstStyle/>
          <a:p>
            <a:r>
              <a:rPr lang="zh-TW" altLang="en-US" sz="5861" dirty="0"/>
              <a:t>申請帳號流程</a:t>
            </a:r>
          </a:p>
        </p:txBody>
      </p:sp>
      <p:sp>
        <p:nvSpPr>
          <p:cNvPr id="5" name="文字版面配置區 4"/>
          <p:cNvSpPr>
            <a:spLocks noGrp="1"/>
          </p:cNvSpPr>
          <p:nvPr>
            <p:ph type="body" idx="1"/>
          </p:nvPr>
        </p:nvSpPr>
        <p:spPr>
          <a:xfrm>
            <a:off x="2081564" y="3543362"/>
            <a:ext cx="6591985" cy="860400"/>
          </a:xfrm>
        </p:spPr>
        <p:txBody>
          <a:bodyPr>
            <a:normAutofit/>
          </a:bodyPr>
          <a:lstStyle/>
          <a:p>
            <a:r>
              <a:rPr lang="en-US" altLang="zh-TW" sz="3000" dirty="0">
                <a:solidFill>
                  <a:schemeClr val="tx1">
                    <a:lumMod val="50000"/>
                    <a:lumOff val="50000"/>
                  </a:schemeClr>
                </a:solidFill>
              </a:rPr>
              <a:t>Apply for Account</a:t>
            </a:r>
          </a:p>
        </p:txBody>
      </p:sp>
    </p:spTree>
    <p:extLst>
      <p:ext uri="{BB962C8B-B14F-4D97-AF65-F5344CB8AC3E}">
        <p14:creationId xmlns:p14="http://schemas.microsoft.com/office/powerpoint/2010/main" val="28812692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73269" y="1073466"/>
            <a:ext cx="8576441" cy="4770537"/>
          </a:xfrm>
          <a:prstGeom prst="rect">
            <a:avLst/>
          </a:prstGeom>
        </p:spPr>
        <p:txBody>
          <a:bodyPr wrap="square">
            <a:spAutoFit/>
          </a:bodyPr>
          <a:lstStyle/>
          <a:p>
            <a:pPr fontAlgn="base"/>
            <a:r>
              <a:rPr lang="en-US" altLang="zh-TW" sz="2400" b="1" dirty="0">
                <a:solidFill>
                  <a:srgbClr val="000000"/>
                </a:solidFill>
                <a:latin typeface="Times New Roman" panose="02020603050405020304" pitchFamily="18" charset="0"/>
                <a:cs typeface="Times New Roman" panose="02020603050405020304" pitchFamily="18" charset="0"/>
              </a:rPr>
              <a:t>There are 2 terms of work permit period</a:t>
            </a:r>
          </a:p>
          <a:p>
            <a:pPr algn="just" fontAlgn="base">
              <a:buFont typeface="+mj-lt"/>
              <a:buAutoNum type="arabicPeriod"/>
            </a:pPr>
            <a:r>
              <a:rPr lang="en-US" altLang="zh-TW" sz="2000" dirty="0">
                <a:solidFill>
                  <a:srgbClr val="000000"/>
                </a:solidFill>
                <a:latin typeface="Times New Roman" panose="02020603050405020304" pitchFamily="18" charset="0"/>
                <a:cs typeface="Times New Roman" panose="02020603050405020304" pitchFamily="18" charset="0"/>
              </a:rPr>
              <a:t>For applications made in the first semester (</a:t>
            </a:r>
            <a:r>
              <a:rPr lang="en-US" altLang="zh-TW" sz="2000" b="1" dirty="0">
                <a:solidFill>
                  <a:srgbClr val="000000"/>
                </a:solidFill>
                <a:latin typeface="Times New Roman" panose="02020603050405020304" pitchFamily="18" charset="0"/>
                <a:cs typeface="Times New Roman" panose="02020603050405020304" pitchFamily="18" charset="0"/>
              </a:rPr>
              <a:t>fall semester</a:t>
            </a:r>
            <a:r>
              <a:rPr lang="en-US" altLang="zh-TW" sz="2000" dirty="0">
                <a:solidFill>
                  <a:srgbClr val="000000"/>
                </a:solidFill>
                <a:latin typeface="Times New Roman" panose="02020603050405020304" pitchFamily="18" charset="0"/>
                <a:cs typeface="Times New Roman" panose="02020603050405020304" pitchFamily="18" charset="0"/>
              </a:rPr>
              <a:t>), the work permit is </a:t>
            </a:r>
            <a:r>
              <a:rPr lang="en-US" altLang="zh-TW" sz="2000" dirty="0">
                <a:solidFill>
                  <a:srgbClr val="FF0000"/>
                </a:solidFill>
                <a:latin typeface="Times New Roman" panose="02020603050405020304" pitchFamily="18" charset="0"/>
                <a:cs typeface="Times New Roman" panose="02020603050405020304" pitchFamily="18" charset="0"/>
              </a:rPr>
              <a:t>valid until March 31st of the next semester.</a:t>
            </a:r>
          </a:p>
          <a:p>
            <a:pPr algn="just" fontAlgn="base">
              <a:buFont typeface="+mj-lt"/>
              <a:buAutoNum type="arabicPeriod"/>
            </a:pPr>
            <a:r>
              <a:rPr lang="en-US" altLang="zh-TW" sz="2000" dirty="0">
                <a:solidFill>
                  <a:srgbClr val="000000"/>
                </a:solidFill>
                <a:latin typeface="Times New Roman" panose="02020603050405020304" pitchFamily="18" charset="0"/>
                <a:cs typeface="Times New Roman" panose="02020603050405020304" pitchFamily="18" charset="0"/>
              </a:rPr>
              <a:t>For applications made in the second semester (</a:t>
            </a:r>
            <a:r>
              <a:rPr lang="en-US" altLang="zh-TW" sz="2000" b="1" dirty="0">
                <a:solidFill>
                  <a:srgbClr val="000000"/>
                </a:solidFill>
                <a:latin typeface="Times New Roman" panose="02020603050405020304" pitchFamily="18" charset="0"/>
                <a:cs typeface="Times New Roman" panose="02020603050405020304" pitchFamily="18" charset="0"/>
              </a:rPr>
              <a:t>spring semester</a:t>
            </a:r>
            <a:r>
              <a:rPr lang="en-US" altLang="zh-TW" sz="2000" dirty="0">
                <a:solidFill>
                  <a:srgbClr val="000000"/>
                </a:solidFill>
                <a:latin typeface="Times New Roman" panose="02020603050405020304" pitchFamily="18" charset="0"/>
                <a:cs typeface="Times New Roman" panose="02020603050405020304" pitchFamily="18" charset="0"/>
              </a:rPr>
              <a:t>), the work permit is </a:t>
            </a:r>
            <a:r>
              <a:rPr lang="en-US" altLang="zh-TW" sz="2000" dirty="0">
                <a:solidFill>
                  <a:srgbClr val="FF0000"/>
                </a:solidFill>
                <a:latin typeface="Times New Roman" panose="02020603050405020304" pitchFamily="18" charset="0"/>
                <a:cs typeface="Times New Roman" panose="02020603050405020304" pitchFamily="18" charset="0"/>
              </a:rPr>
              <a:t>valid until September 30th of the same year.</a:t>
            </a:r>
          </a:p>
          <a:p>
            <a:pPr algn="just" fontAlgn="base">
              <a:buFont typeface="+mj-lt"/>
              <a:buAutoNum type="arabicPeriod"/>
            </a:pPr>
            <a:r>
              <a:rPr lang="en-US" altLang="zh-TW" sz="2000" dirty="0" smtClean="0">
                <a:solidFill>
                  <a:srgbClr val="000000"/>
                </a:solidFill>
                <a:latin typeface="Times New Roman" panose="02020603050405020304" pitchFamily="18" charset="0"/>
                <a:cs typeface="Times New Roman" panose="02020603050405020304" pitchFamily="18" charset="0"/>
              </a:rPr>
              <a:t>Because </a:t>
            </a:r>
            <a:r>
              <a:rPr lang="en-US" altLang="zh-TW" sz="2000" dirty="0">
                <a:solidFill>
                  <a:srgbClr val="000000"/>
                </a:solidFill>
                <a:latin typeface="Times New Roman" panose="02020603050405020304" pitchFamily="18" charset="0"/>
                <a:cs typeface="Times New Roman" panose="02020603050405020304" pitchFamily="18" charset="0"/>
              </a:rPr>
              <a:t>requirements for each student’s part-time job are different, validity periods of the work permits are based on the applications, but </a:t>
            </a:r>
            <a:r>
              <a:rPr lang="en-US" altLang="zh-TW" sz="2000" dirty="0">
                <a:solidFill>
                  <a:srgbClr val="FF0000"/>
                </a:solidFill>
                <a:latin typeface="Times New Roman" panose="02020603050405020304" pitchFamily="18" charset="0"/>
                <a:cs typeface="Times New Roman" panose="02020603050405020304" pitchFamily="18" charset="0"/>
              </a:rPr>
              <a:t>the longest period is 6 months.</a:t>
            </a:r>
          </a:p>
          <a:p>
            <a:pPr algn="just" fontAlgn="base">
              <a:buFont typeface="+mj-lt"/>
              <a:buAutoNum type="arabicPeriod"/>
            </a:pPr>
            <a:r>
              <a:rPr lang="en-US" altLang="zh-TW" sz="2000" dirty="0">
                <a:solidFill>
                  <a:srgbClr val="000000"/>
                </a:solidFill>
                <a:latin typeface="Times New Roman" panose="02020603050405020304" pitchFamily="18" charset="0"/>
                <a:cs typeface="Times New Roman" panose="02020603050405020304" pitchFamily="18" charset="0"/>
              </a:rPr>
              <a:t>Work permits for university/college graduates (including students whose graduation is delayed) are valid till </a:t>
            </a:r>
            <a:r>
              <a:rPr lang="en-US" altLang="zh-TW" sz="2000" b="1" dirty="0">
                <a:solidFill>
                  <a:srgbClr val="000000"/>
                </a:solidFill>
                <a:latin typeface="Times New Roman" panose="02020603050405020304" pitchFamily="18" charset="0"/>
                <a:cs typeface="Times New Roman" panose="02020603050405020304" pitchFamily="18" charset="0"/>
              </a:rPr>
              <a:t>June 30 </a:t>
            </a:r>
            <a:r>
              <a:rPr lang="en-US" altLang="zh-TW" sz="2000" dirty="0">
                <a:solidFill>
                  <a:srgbClr val="000000"/>
                </a:solidFill>
                <a:latin typeface="Times New Roman" panose="02020603050405020304" pitchFamily="18" charset="0"/>
                <a:cs typeface="Times New Roman" panose="02020603050405020304" pitchFamily="18" charset="0"/>
              </a:rPr>
              <a:t>of the same year. Students who </a:t>
            </a:r>
            <a:r>
              <a:rPr lang="en-US" altLang="zh-TW" sz="2000" dirty="0" smtClean="0">
                <a:solidFill>
                  <a:srgbClr val="000000"/>
                </a:solidFill>
                <a:latin typeface="Times New Roman" panose="02020603050405020304" pitchFamily="18" charset="0"/>
                <a:cs typeface="Times New Roman" panose="02020603050405020304" pitchFamily="18" charset="0"/>
              </a:rPr>
              <a:t>delay </a:t>
            </a:r>
            <a:r>
              <a:rPr lang="en-US" altLang="zh-TW" sz="2000" dirty="0">
                <a:solidFill>
                  <a:srgbClr val="000000"/>
                </a:solidFill>
                <a:latin typeface="Times New Roman" panose="02020603050405020304" pitchFamily="18" charset="0"/>
                <a:cs typeface="Times New Roman" panose="02020603050405020304" pitchFamily="18" charset="0"/>
              </a:rPr>
              <a:t>their graduation must present the relevant proof document issued by the </a:t>
            </a:r>
            <a:r>
              <a:rPr lang="en-US" altLang="zh-TW" sz="2000" dirty="0" smtClean="0">
                <a:solidFill>
                  <a:srgbClr val="000000"/>
                </a:solidFill>
                <a:latin typeface="Times New Roman" panose="02020603050405020304" pitchFamily="18" charset="0"/>
                <a:cs typeface="Times New Roman" panose="02020603050405020304" pitchFamily="18" charset="0"/>
              </a:rPr>
              <a:t>school. </a:t>
            </a:r>
            <a:r>
              <a:rPr lang="en-US" altLang="zh-TW" sz="2000" dirty="0">
                <a:solidFill>
                  <a:srgbClr val="000000"/>
                </a:solidFill>
                <a:latin typeface="Times New Roman" panose="02020603050405020304" pitchFamily="18" charset="0"/>
                <a:cs typeface="Times New Roman" panose="02020603050405020304" pitchFamily="18" charset="0"/>
              </a:rPr>
              <a:t>Students already admitted to a university </a:t>
            </a:r>
            <a:r>
              <a:rPr lang="en-US" altLang="zh-TW" sz="2000" dirty="0" smtClean="0">
                <a:solidFill>
                  <a:srgbClr val="000000"/>
                </a:solidFill>
                <a:latin typeface="Times New Roman" panose="02020603050405020304" pitchFamily="18" charset="0"/>
                <a:cs typeface="Times New Roman" panose="02020603050405020304" pitchFamily="18" charset="0"/>
              </a:rPr>
              <a:t>or </a:t>
            </a:r>
            <a:r>
              <a:rPr lang="en-US" altLang="zh-TW" sz="2000" dirty="0">
                <a:solidFill>
                  <a:srgbClr val="000000"/>
                </a:solidFill>
                <a:latin typeface="Times New Roman" panose="02020603050405020304" pitchFamily="18" charset="0"/>
                <a:cs typeface="Times New Roman" panose="02020603050405020304" pitchFamily="18" charset="0"/>
              </a:rPr>
              <a:t>graduate school should attach a document stating that he/she has completed the registration procedure issued by the school so that they may apply to extend the valid period of their work permit to </a:t>
            </a:r>
            <a:r>
              <a:rPr lang="en-US" altLang="zh-TW" sz="2000" b="1" dirty="0">
                <a:solidFill>
                  <a:srgbClr val="000000"/>
                </a:solidFill>
                <a:latin typeface="Times New Roman" panose="02020603050405020304" pitchFamily="18" charset="0"/>
                <a:cs typeface="Times New Roman" panose="02020603050405020304" pitchFamily="18" charset="0"/>
              </a:rPr>
              <a:t>September 30 of the same year</a:t>
            </a:r>
            <a:r>
              <a:rPr lang="en-US" altLang="zh-TW" sz="2000" dirty="0">
                <a:solidFill>
                  <a:srgbClr val="000000"/>
                </a:solidFill>
                <a:latin typeface="Times New Roman" panose="02020603050405020304" pitchFamily="18" charset="0"/>
                <a:cs typeface="Times New Roman" panose="02020603050405020304" pitchFamily="18" charset="0"/>
              </a:rPr>
              <a:t>.</a:t>
            </a:r>
            <a:endParaRPr lang="en-US" altLang="zh-TW" sz="2000" b="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83598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16473" y="945931"/>
            <a:ext cx="7886700" cy="2704714"/>
          </a:xfrm>
        </p:spPr>
        <p:txBody>
          <a:bodyPr/>
          <a:lstStyle/>
          <a:p>
            <a:pPr>
              <a:buFont typeface="Wingdings" panose="05000000000000000000" pitchFamily="2" charset="2"/>
              <a:buChar char="ü"/>
            </a:pPr>
            <a:r>
              <a:rPr lang="zh-TW" altLang="en-US" dirty="0"/>
              <a:t>外籍</a:t>
            </a:r>
            <a:r>
              <a:rPr lang="zh-TW" altLang="en-US" dirty="0" smtClean="0"/>
              <a:t>人士之</a:t>
            </a:r>
            <a:r>
              <a:rPr lang="zh-TW" altLang="en-US" dirty="0"/>
              <a:t>工作時間除寒暑假外，每星期最長為二十小時</a:t>
            </a:r>
            <a:r>
              <a:rPr lang="zh-TW" altLang="en-US" dirty="0" smtClean="0"/>
              <a:t>。</a:t>
            </a:r>
            <a:r>
              <a:rPr lang="en-US" altLang="zh-TW" dirty="0" smtClean="0"/>
              <a:t>International </a:t>
            </a:r>
            <a:r>
              <a:rPr lang="en-US" altLang="zh-TW" dirty="0"/>
              <a:t>students are allowed to work at maximum 20 hours per week during regular semesters. This limit is except for winter and summer </a:t>
            </a:r>
            <a:r>
              <a:rPr lang="en-US" altLang="zh-TW" dirty="0" smtClean="0"/>
              <a:t>vacations.</a:t>
            </a:r>
            <a:endParaRPr lang="en-US" altLang="zh-TW" dirty="0"/>
          </a:p>
          <a:p>
            <a:pPr>
              <a:buFont typeface="Wingdings" panose="05000000000000000000" pitchFamily="2" charset="2"/>
              <a:buChar char="ü"/>
            </a:pPr>
            <a:r>
              <a:rPr lang="zh-TW" altLang="en-US" dirty="0" smtClean="0"/>
              <a:t>請每天注意系統</a:t>
            </a:r>
            <a:r>
              <a:rPr lang="zh-TW" altLang="en-US" dirty="0"/>
              <a:t>的案件申請狀態，如果有出現「</a:t>
            </a:r>
            <a:r>
              <a:rPr lang="zh-TW" altLang="en-US" dirty="0">
                <a:solidFill>
                  <a:srgbClr val="FF0000"/>
                </a:solidFill>
              </a:rPr>
              <a:t>已發文</a:t>
            </a:r>
            <a:r>
              <a:rPr lang="zh-TW" altLang="en-US" dirty="0"/>
              <a:t>」</a:t>
            </a:r>
            <a:r>
              <a:rPr lang="zh-TW" altLang="en-US" dirty="0" smtClean="0"/>
              <a:t>的狀態</a:t>
            </a:r>
            <a:r>
              <a:rPr lang="zh-TW" altLang="en-US" dirty="0"/>
              <a:t>就是勞動部</a:t>
            </a:r>
            <a:r>
              <a:rPr lang="zh-TW" altLang="en-US" dirty="0" smtClean="0"/>
              <a:t>審核通過了。</a:t>
            </a:r>
            <a:r>
              <a:rPr lang="en-US" altLang="zh-TW" dirty="0" smtClean="0"/>
              <a:t>Please </a:t>
            </a:r>
            <a:r>
              <a:rPr lang="en-US" altLang="zh-TW" dirty="0"/>
              <a:t>pay attention to the status of the </a:t>
            </a:r>
            <a:r>
              <a:rPr lang="en-US" altLang="zh-TW" dirty="0" smtClean="0"/>
              <a:t>case on application system. If there shows status </a:t>
            </a:r>
            <a:r>
              <a:rPr lang="en-US" altLang="zh-TW" dirty="0" err="1" smtClean="0"/>
              <a:t>of“an</a:t>
            </a:r>
            <a:r>
              <a:rPr lang="en-US" altLang="zh-TW" dirty="0" smtClean="0"/>
              <a:t> official letter has been sent</a:t>
            </a:r>
            <a:r>
              <a:rPr lang="en-US" altLang="zh-TW" dirty="0"/>
              <a:t>"</a:t>
            </a:r>
            <a:r>
              <a:rPr lang="en-US" altLang="zh-TW" dirty="0" smtClean="0"/>
              <a:t>, it means that the case has passed .</a:t>
            </a:r>
            <a:endParaRPr lang="zh-TW" altLang="en-US" dirty="0"/>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909" t="10614" r="10672" b="22472"/>
          <a:stretch/>
        </p:blipFill>
        <p:spPr bwMode="auto">
          <a:xfrm>
            <a:off x="618140" y="3457903"/>
            <a:ext cx="7483366" cy="3281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矩形 1"/>
          <p:cNvSpPr/>
          <p:nvPr/>
        </p:nvSpPr>
        <p:spPr>
          <a:xfrm>
            <a:off x="5654567" y="4256689"/>
            <a:ext cx="735723" cy="238782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058290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endParaRPr lang="zh-TW" altLang="en-US"/>
          </a:p>
        </p:txBody>
      </p:sp>
      <p:sp>
        <p:nvSpPr>
          <p:cNvPr id="3" name="副標題 2"/>
          <p:cNvSpPr>
            <a:spLocks noGrp="1"/>
          </p:cNvSpPr>
          <p:nvPr>
            <p:ph type="subTitle" idx="1"/>
          </p:nvPr>
        </p:nvSpPr>
        <p:spPr/>
        <p:txBody>
          <a:bodyPr/>
          <a:lstStyle/>
          <a:p>
            <a:endParaRPr lang="zh-TW" altLang="en-US"/>
          </a:p>
        </p:txBody>
      </p:sp>
      <p:pic>
        <p:nvPicPr>
          <p:cNvPr id="1040" name="Picture 16"/>
          <p:cNvPicPr>
            <a:picLocks noChangeAspect="1" noChangeArrowheads="1"/>
          </p:cNvPicPr>
          <p:nvPr/>
        </p:nvPicPr>
        <p:blipFill rotWithShape="1">
          <a:blip r:embed="rId2">
            <a:extLst>
              <a:ext uri="{28A0092B-C50C-407E-A947-70E740481C1C}">
                <a14:useLocalDpi xmlns:a14="http://schemas.microsoft.com/office/drawing/2010/main" val="0"/>
              </a:ext>
            </a:extLst>
          </a:blip>
          <a:srcRect b="27072"/>
          <a:stretch/>
        </p:blipFill>
        <p:spPr bwMode="auto">
          <a:xfrm>
            <a:off x="0" y="1028448"/>
            <a:ext cx="8931565" cy="5007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向右箭號 3"/>
          <p:cNvSpPr/>
          <p:nvPr/>
        </p:nvSpPr>
        <p:spPr>
          <a:xfrm>
            <a:off x="4018111" y="4776631"/>
            <a:ext cx="1107778" cy="548713"/>
          </a:xfrm>
          <a:prstGeom prst="rightArrow">
            <a:avLst/>
          </a:prstGeom>
          <a:solidFill>
            <a:srgbClr val="FF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sz="1319"/>
          </a:p>
        </p:txBody>
      </p:sp>
      <p:sp>
        <p:nvSpPr>
          <p:cNvPr id="22" name="矩形 21"/>
          <p:cNvSpPr/>
          <p:nvPr/>
        </p:nvSpPr>
        <p:spPr>
          <a:xfrm>
            <a:off x="1040524" y="4607641"/>
            <a:ext cx="2853514" cy="1018117"/>
          </a:xfrm>
          <a:prstGeom prst="rect">
            <a:avLst/>
          </a:prstGeom>
          <a:solidFill>
            <a:srgbClr val="FF00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zh-TW" altLang="en-US" sz="1600" dirty="0">
                <a:solidFill>
                  <a:schemeClr val="bg1"/>
                </a:solidFill>
              </a:rPr>
              <a:t>點擊「僑外生工讀申請」</a:t>
            </a:r>
            <a:r>
              <a:rPr lang="zh-TW" altLang="en-US" sz="1600" dirty="0" smtClean="0">
                <a:solidFill>
                  <a:schemeClr val="bg1"/>
                </a:solidFill>
              </a:rPr>
              <a:t>按鈕</a:t>
            </a:r>
            <a:endParaRPr lang="en-US" altLang="zh-TW" sz="1600" dirty="0" smtClean="0">
              <a:solidFill>
                <a:schemeClr val="bg1"/>
              </a:solidFill>
            </a:endParaRPr>
          </a:p>
          <a:p>
            <a:pPr algn="ctr"/>
            <a:r>
              <a:rPr lang="en-US" altLang="zh-TW" sz="1600" dirty="0" smtClean="0">
                <a:solidFill>
                  <a:schemeClr val="bg1"/>
                </a:solidFill>
              </a:rPr>
              <a:t>Click </a:t>
            </a:r>
            <a:r>
              <a:rPr lang="en-US" altLang="zh-TW" sz="1600" dirty="0" smtClean="0">
                <a:solidFill>
                  <a:schemeClr val="bg1"/>
                </a:solidFill>
              </a:rPr>
              <a:t>The Button</a:t>
            </a:r>
            <a:endParaRPr lang="zh-TW" altLang="en-US" sz="1600" dirty="0">
              <a:solidFill>
                <a:schemeClr val="bg1"/>
              </a:solidFill>
            </a:endParaRPr>
          </a:p>
        </p:txBody>
      </p:sp>
    </p:spTree>
    <p:extLst>
      <p:ext uri="{BB962C8B-B14F-4D97-AF65-F5344CB8AC3E}">
        <p14:creationId xmlns:p14="http://schemas.microsoft.com/office/powerpoint/2010/main" val="1238869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020"/>
          <a:stretch/>
        </p:blipFill>
        <p:spPr bwMode="auto">
          <a:xfrm>
            <a:off x="105637" y="0"/>
            <a:ext cx="893156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向右箭號 7"/>
          <p:cNvSpPr/>
          <p:nvPr/>
        </p:nvSpPr>
        <p:spPr>
          <a:xfrm>
            <a:off x="4571419" y="4069183"/>
            <a:ext cx="1107778" cy="548713"/>
          </a:xfrm>
          <a:prstGeom prst="rightArrow">
            <a:avLst/>
          </a:prstGeom>
          <a:solidFill>
            <a:srgbClr val="FF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sz="1319"/>
          </a:p>
        </p:txBody>
      </p:sp>
      <p:sp>
        <p:nvSpPr>
          <p:cNvPr id="9" name="矩形 8"/>
          <p:cNvSpPr/>
          <p:nvPr/>
        </p:nvSpPr>
        <p:spPr>
          <a:xfrm>
            <a:off x="2693788" y="4106158"/>
            <a:ext cx="1688042" cy="474762"/>
          </a:xfrm>
          <a:prstGeom prst="rect">
            <a:avLst/>
          </a:prstGeom>
          <a:solidFill>
            <a:srgbClr val="FF00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zh-TW" altLang="en-US" sz="1600" dirty="0">
                <a:solidFill>
                  <a:schemeClr val="bg1"/>
                </a:solidFill>
              </a:rPr>
              <a:t>點擊「申請帳號</a:t>
            </a:r>
            <a:r>
              <a:rPr lang="zh-TW" altLang="en-US" sz="1600" dirty="0" smtClean="0">
                <a:solidFill>
                  <a:schemeClr val="bg1"/>
                </a:solidFill>
              </a:rPr>
              <a:t>」</a:t>
            </a:r>
            <a:endParaRPr lang="en-US" altLang="zh-TW" sz="1600" dirty="0" smtClean="0">
              <a:solidFill>
                <a:schemeClr val="bg1"/>
              </a:solidFill>
            </a:endParaRPr>
          </a:p>
          <a:p>
            <a:pPr algn="ctr"/>
            <a:r>
              <a:rPr lang="en-US" altLang="zh-TW" sz="1600" dirty="0" smtClean="0">
                <a:solidFill>
                  <a:schemeClr val="bg1"/>
                </a:solidFill>
              </a:rPr>
              <a:t>Apply for Account</a:t>
            </a:r>
            <a:endParaRPr lang="zh-TW" altLang="en-US" sz="1600" dirty="0">
              <a:solidFill>
                <a:schemeClr val="bg1"/>
              </a:solidFill>
            </a:endParaRPr>
          </a:p>
        </p:txBody>
      </p:sp>
    </p:spTree>
    <p:extLst>
      <p:ext uri="{BB962C8B-B14F-4D97-AF65-F5344CB8AC3E}">
        <p14:creationId xmlns:p14="http://schemas.microsoft.com/office/powerpoint/2010/main" val="3350935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628" b="18036"/>
          <a:stretch/>
        </p:blipFill>
        <p:spPr bwMode="auto">
          <a:xfrm>
            <a:off x="105637" y="523703"/>
            <a:ext cx="8931565" cy="5104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向右箭號 4"/>
          <p:cNvSpPr/>
          <p:nvPr/>
        </p:nvSpPr>
        <p:spPr>
          <a:xfrm rot="10800000">
            <a:off x="973448" y="5169793"/>
            <a:ext cx="1107778" cy="548713"/>
          </a:xfrm>
          <a:prstGeom prst="rightArrow">
            <a:avLst/>
          </a:prstGeom>
          <a:solidFill>
            <a:srgbClr val="FF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sz="1319"/>
          </a:p>
        </p:txBody>
      </p:sp>
      <p:sp>
        <p:nvSpPr>
          <p:cNvPr id="6" name="矩形 5"/>
          <p:cNvSpPr/>
          <p:nvPr/>
        </p:nvSpPr>
        <p:spPr>
          <a:xfrm>
            <a:off x="2303692" y="5206768"/>
            <a:ext cx="3340363" cy="511737"/>
          </a:xfrm>
          <a:prstGeom prst="rect">
            <a:avLst/>
          </a:prstGeom>
          <a:solidFill>
            <a:srgbClr val="FF00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zh-TW" altLang="en-US" sz="1600" dirty="0">
                <a:solidFill>
                  <a:schemeClr val="bg1"/>
                </a:solidFill>
              </a:rPr>
              <a:t>點擊「同意」按鈕後</a:t>
            </a:r>
            <a:r>
              <a:rPr lang="zh-TW" altLang="en-US" sz="1600" dirty="0" smtClean="0">
                <a:solidFill>
                  <a:schemeClr val="bg1"/>
                </a:solidFill>
              </a:rPr>
              <a:t>繼續</a:t>
            </a:r>
            <a:endParaRPr lang="en-US" altLang="zh-TW" sz="1600" dirty="0" smtClean="0">
              <a:solidFill>
                <a:schemeClr val="bg1"/>
              </a:solidFill>
            </a:endParaRPr>
          </a:p>
          <a:p>
            <a:pPr algn="ctr"/>
            <a:r>
              <a:rPr lang="en-US" altLang="zh-TW" sz="1600" dirty="0" smtClean="0">
                <a:solidFill>
                  <a:schemeClr val="bg1"/>
                </a:solidFill>
              </a:rPr>
              <a:t>Click </a:t>
            </a:r>
            <a:r>
              <a:rPr lang="en-US" altLang="zh-TW" sz="1600" dirty="0" smtClean="0">
                <a:solidFill>
                  <a:schemeClr val="bg1"/>
                </a:solidFill>
              </a:rPr>
              <a:t>the </a:t>
            </a:r>
            <a:r>
              <a:rPr lang="en-US" altLang="zh-TW" sz="1600" dirty="0" smtClean="0">
                <a:solidFill>
                  <a:schemeClr val="bg1"/>
                </a:solidFill>
              </a:rPr>
              <a:t>button of </a:t>
            </a:r>
            <a:r>
              <a:rPr lang="en-US" altLang="zh-TW" sz="1600" dirty="0" smtClean="0">
                <a:solidFill>
                  <a:schemeClr val="bg1"/>
                </a:solidFill>
              </a:rPr>
              <a:t>“</a:t>
            </a:r>
            <a:r>
              <a:rPr lang="en-US" altLang="zh-TW" sz="1600" dirty="0" err="1" smtClean="0">
                <a:solidFill>
                  <a:schemeClr val="bg1"/>
                </a:solidFill>
              </a:rPr>
              <a:t>Apply”</a:t>
            </a:r>
            <a:r>
              <a:rPr lang="en-US" altLang="zh-TW" sz="1600" dirty="0" err="1" smtClean="0">
                <a:solidFill>
                  <a:schemeClr val="bg1"/>
                </a:solidFill>
              </a:rPr>
              <a:t>to</a:t>
            </a:r>
            <a:r>
              <a:rPr lang="en-US" altLang="zh-TW" sz="1600" dirty="0" smtClean="0">
                <a:solidFill>
                  <a:schemeClr val="bg1"/>
                </a:solidFill>
              </a:rPr>
              <a:t> </a:t>
            </a:r>
            <a:r>
              <a:rPr lang="en-US" altLang="zh-TW" sz="1600" dirty="0" smtClean="0">
                <a:solidFill>
                  <a:schemeClr val="bg1"/>
                </a:solidFill>
              </a:rPr>
              <a:t>continue</a:t>
            </a:r>
            <a:endParaRPr lang="zh-TW" altLang="en-US" sz="1600" dirty="0">
              <a:solidFill>
                <a:schemeClr val="bg1"/>
              </a:solidFill>
            </a:endParaRPr>
          </a:p>
        </p:txBody>
      </p:sp>
    </p:spTree>
    <p:extLst>
      <p:ext uri="{BB962C8B-B14F-4D97-AF65-F5344CB8AC3E}">
        <p14:creationId xmlns:p14="http://schemas.microsoft.com/office/powerpoint/2010/main" val="2402934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solidFill>
            <a:srgbClr val="C00000"/>
          </a:solidFill>
        </p:spPr>
        <p:txBody>
          <a:bodyPr/>
          <a:lstStyle/>
          <a:p>
            <a:endParaRPr lang="zh-TW" altLang="en-US"/>
          </a:p>
        </p:txBody>
      </p:sp>
      <p:sp>
        <p:nvSpPr>
          <p:cNvPr id="3" name="內容版面配置區 2"/>
          <p:cNvSpPr>
            <a:spLocks noGrp="1"/>
          </p:cNvSpPr>
          <p:nvPr>
            <p:ph idx="1"/>
          </p:nvPr>
        </p:nvSpPr>
        <p:spPr>
          <a:solidFill>
            <a:srgbClr val="C00000"/>
          </a:solidFill>
        </p:spPr>
        <p:txBody>
          <a:bodyPr/>
          <a:lstStyle/>
          <a:p>
            <a:endParaRPr lang="zh-TW" alt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6141"/>
          </a:xfrm>
          <a:prstGeom prst="rect">
            <a:avLst/>
          </a:prstGeom>
          <a:solidFill>
            <a:srgbClr val="C00000"/>
          </a:solidFill>
          <a:ln>
            <a:noFill/>
          </a:ln>
          <a:extLst/>
        </p:spPr>
      </p:pic>
      <p:sp>
        <p:nvSpPr>
          <p:cNvPr id="6" name="矩形 5"/>
          <p:cNvSpPr/>
          <p:nvPr/>
        </p:nvSpPr>
        <p:spPr>
          <a:xfrm>
            <a:off x="3754354" y="1060645"/>
            <a:ext cx="2226031" cy="936787"/>
          </a:xfrm>
          <a:prstGeom prst="rect">
            <a:avLst/>
          </a:prstGeom>
          <a:solidFill>
            <a:srgbClr val="C000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zh-TW" altLang="en-US" sz="1600" dirty="0">
                <a:solidFill>
                  <a:schemeClr val="bg1"/>
                </a:solidFill>
                <a:latin typeface="微軟正黑體" panose="020B0604030504040204" pitchFamily="34" charset="-120"/>
                <a:ea typeface="微軟正黑體" panose="020B0604030504040204" pitchFamily="34" charset="-120"/>
              </a:rPr>
              <a:t>請填妥所有</a:t>
            </a:r>
            <a:r>
              <a:rPr lang="zh-TW" altLang="en-US" sz="1600" dirty="0" smtClean="0">
                <a:solidFill>
                  <a:schemeClr val="bg1"/>
                </a:solidFill>
                <a:latin typeface="微軟正黑體" panose="020B0604030504040204" pitchFamily="34" charset="-120"/>
                <a:ea typeface="微軟正黑體" panose="020B0604030504040204" pitchFamily="34" charset="-120"/>
              </a:rPr>
              <a:t>欄位</a:t>
            </a:r>
            <a:endParaRPr lang="en-US" altLang="zh-TW" sz="1600" dirty="0" smtClean="0">
              <a:solidFill>
                <a:schemeClr val="bg1"/>
              </a:solidFill>
              <a:latin typeface="微軟正黑體" panose="020B0604030504040204" pitchFamily="34" charset="-120"/>
              <a:ea typeface="微軟正黑體" panose="020B0604030504040204" pitchFamily="34" charset="-120"/>
            </a:endParaRPr>
          </a:p>
          <a:p>
            <a:pPr algn="ctr"/>
            <a:r>
              <a:rPr lang="en-US" altLang="zh-TW" sz="1600" dirty="0">
                <a:solidFill>
                  <a:schemeClr val="bg1"/>
                </a:solidFill>
                <a:latin typeface="微軟正黑體" panose="020B0604030504040204" pitchFamily="34" charset="-120"/>
                <a:ea typeface="微軟正黑體" panose="020B0604030504040204" pitchFamily="34" charset="-120"/>
              </a:rPr>
              <a:t>Fill in all </a:t>
            </a:r>
            <a:r>
              <a:rPr lang="en-US" altLang="zh-TW" sz="1600" dirty="0" smtClean="0">
                <a:solidFill>
                  <a:schemeClr val="bg1"/>
                </a:solidFill>
                <a:latin typeface="微軟正黑體" panose="020B0604030504040204" pitchFamily="34" charset="-120"/>
                <a:ea typeface="微軟正黑體" panose="020B0604030504040204" pitchFamily="34" charset="-120"/>
              </a:rPr>
              <a:t>of the forms</a:t>
            </a:r>
            <a:endParaRPr lang="zh-TW" altLang="en-US" sz="1600" dirty="0">
              <a:solidFill>
                <a:schemeClr val="bg1"/>
              </a:solidFill>
              <a:latin typeface="微軟正黑體" panose="020B0604030504040204" pitchFamily="34" charset="-120"/>
              <a:ea typeface="微軟正黑體" panose="020B0604030504040204" pitchFamily="34" charset="-120"/>
            </a:endParaRPr>
          </a:p>
        </p:txBody>
      </p:sp>
      <p:sp>
        <p:nvSpPr>
          <p:cNvPr id="23" name="矩形 22">
            <a:extLst>
              <a:ext uri="{FF2B5EF4-FFF2-40B4-BE49-F238E27FC236}">
                <a16:creationId xmlns:a16="http://schemas.microsoft.com/office/drawing/2014/main" id="{B09FDAEC-04B9-4BA2-AF5C-CD4C085B72FD}"/>
              </a:ext>
            </a:extLst>
          </p:cNvPr>
          <p:cNvSpPr/>
          <p:nvPr/>
        </p:nvSpPr>
        <p:spPr>
          <a:xfrm>
            <a:off x="3354378" y="5788823"/>
            <a:ext cx="3025982" cy="728680"/>
          </a:xfrm>
          <a:prstGeom prst="rect">
            <a:avLst/>
          </a:prstGeom>
          <a:solidFill>
            <a:srgbClr val="C000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zh-TW" altLang="en-US" sz="1600" dirty="0">
                <a:solidFill>
                  <a:schemeClr val="bg1"/>
                </a:solidFill>
                <a:latin typeface="微軟正黑體" panose="020B0604030504040204" pitchFamily="34" charset="-120"/>
                <a:ea typeface="微軟正黑體" panose="020B0604030504040204" pitchFamily="34" charset="-120"/>
              </a:rPr>
              <a:t>點擊「確定」按鈕後就</a:t>
            </a:r>
            <a:r>
              <a:rPr lang="zh-TW" altLang="en-US" sz="1600" dirty="0" smtClean="0">
                <a:solidFill>
                  <a:schemeClr val="bg1"/>
                </a:solidFill>
                <a:latin typeface="微軟正黑體" panose="020B0604030504040204" pitchFamily="34" charset="-120"/>
                <a:ea typeface="微軟正黑體" panose="020B0604030504040204" pitchFamily="34" charset="-120"/>
              </a:rPr>
              <a:t>完成</a:t>
            </a:r>
            <a:endParaRPr lang="en-US" altLang="zh-TW" sz="1600" dirty="0" smtClean="0">
              <a:solidFill>
                <a:schemeClr val="bg1"/>
              </a:solidFill>
              <a:latin typeface="微軟正黑體" panose="020B0604030504040204" pitchFamily="34" charset="-120"/>
              <a:ea typeface="微軟正黑體" panose="020B0604030504040204" pitchFamily="34" charset="-120"/>
            </a:endParaRPr>
          </a:p>
          <a:p>
            <a:pPr algn="ctr"/>
            <a:r>
              <a:rPr lang="en-US" altLang="zh-TW" sz="1600" dirty="0" smtClean="0">
                <a:solidFill>
                  <a:schemeClr val="bg1"/>
                </a:solidFill>
                <a:latin typeface="微軟正黑體" panose="020B0604030504040204" pitchFamily="34" charset="-120"/>
                <a:ea typeface="微軟正黑體" panose="020B0604030504040204" pitchFamily="34" charset="-120"/>
              </a:rPr>
              <a:t>Click </a:t>
            </a:r>
            <a:r>
              <a:rPr lang="en-US" altLang="zh-TW" sz="1600" dirty="0" smtClean="0">
                <a:solidFill>
                  <a:schemeClr val="bg1"/>
                </a:solidFill>
                <a:latin typeface="微軟正黑體" panose="020B0604030504040204" pitchFamily="34" charset="-120"/>
                <a:ea typeface="微軟正黑體" panose="020B0604030504040204" pitchFamily="34" charset="-120"/>
              </a:rPr>
              <a:t>the Button </a:t>
            </a:r>
            <a:r>
              <a:rPr lang="en-US" altLang="zh-TW" sz="1600" dirty="0">
                <a:solidFill>
                  <a:schemeClr val="bg1"/>
                </a:solidFill>
                <a:latin typeface="微軟正黑體" panose="020B0604030504040204" pitchFamily="34" charset="-120"/>
                <a:ea typeface="微軟正黑體" panose="020B0604030504040204" pitchFamily="34" charset="-120"/>
              </a:rPr>
              <a:t>of Submit </a:t>
            </a:r>
            <a:r>
              <a:rPr lang="en-US" altLang="zh-TW" sz="1600" dirty="0" smtClean="0">
                <a:solidFill>
                  <a:schemeClr val="bg1"/>
                </a:solidFill>
                <a:latin typeface="微軟正黑體" panose="020B0604030504040204" pitchFamily="34" charset="-120"/>
                <a:ea typeface="微軟正黑體" panose="020B0604030504040204" pitchFamily="34" charset="-120"/>
              </a:rPr>
              <a:t>to Finish it!</a:t>
            </a:r>
            <a:endParaRPr lang="zh-TW" altLang="en-US" sz="1600" dirty="0">
              <a:solidFill>
                <a:schemeClr val="bg1"/>
              </a:solidFill>
              <a:latin typeface="微軟正黑體" panose="020B0604030504040204" pitchFamily="34" charset="-120"/>
              <a:ea typeface="微軟正黑體" panose="020B0604030504040204" pitchFamily="34" charset="-120"/>
            </a:endParaRPr>
          </a:p>
        </p:txBody>
      </p:sp>
      <p:sp>
        <p:nvSpPr>
          <p:cNvPr id="4" name="向下箭號 3"/>
          <p:cNvSpPr/>
          <p:nvPr/>
        </p:nvSpPr>
        <p:spPr>
          <a:xfrm>
            <a:off x="4572000" y="2028835"/>
            <a:ext cx="463535" cy="3710567"/>
          </a:xfrm>
          <a:prstGeom prst="down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0213038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ormAutofit/>
          </a:bodyPr>
          <a:lstStyle/>
          <a:p>
            <a:r>
              <a:rPr lang="zh-TW" altLang="en-US" sz="5861" dirty="0"/>
              <a:t>申請工作證流程</a:t>
            </a:r>
          </a:p>
        </p:txBody>
      </p:sp>
      <p:sp>
        <p:nvSpPr>
          <p:cNvPr id="5" name="文字版面配置區 4"/>
          <p:cNvSpPr>
            <a:spLocks noGrp="1"/>
          </p:cNvSpPr>
          <p:nvPr>
            <p:ph type="body" idx="1"/>
          </p:nvPr>
        </p:nvSpPr>
        <p:spPr>
          <a:xfrm>
            <a:off x="2081564" y="3543362"/>
            <a:ext cx="6591985" cy="860400"/>
          </a:xfrm>
        </p:spPr>
        <p:txBody>
          <a:bodyPr>
            <a:normAutofit/>
          </a:bodyPr>
          <a:lstStyle/>
          <a:p>
            <a:r>
              <a:rPr lang="en-US" altLang="zh-TW" sz="3000" dirty="0">
                <a:solidFill>
                  <a:schemeClr val="tx1">
                    <a:lumMod val="50000"/>
                    <a:lumOff val="50000"/>
                  </a:schemeClr>
                </a:solidFill>
              </a:rPr>
              <a:t>Apply for Work Permit</a:t>
            </a:r>
          </a:p>
        </p:txBody>
      </p:sp>
    </p:spTree>
    <p:extLst>
      <p:ext uri="{BB962C8B-B14F-4D97-AF65-F5344CB8AC3E}">
        <p14:creationId xmlns:p14="http://schemas.microsoft.com/office/powerpoint/2010/main" val="42832574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523547" y="494156"/>
            <a:ext cx="7886700" cy="459720"/>
          </a:xfrm>
        </p:spPr>
        <p:txBody>
          <a:bodyPr/>
          <a:lstStyle/>
          <a:p>
            <a:pPr marL="342900" indent="-342900">
              <a:buFont typeface="Wingdings" panose="05000000000000000000" pitchFamily="2" charset="2"/>
              <a:buChar char="Ø"/>
            </a:pPr>
            <a:r>
              <a:rPr lang="zh-TW" altLang="en-US" dirty="0">
                <a:solidFill>
                  <a:srgbClr val="000000"/>
                </a:solidFill>
                <a:latin typeface="Merriweather"/>
              </a:rPr>
              <a:t>需準備並上傳之文件</a:t>
            </a:r>
            <a:br>
              <a:rPr lang="zh-TW" altLang="en-US" dirty="0">
                <a:solidFill>
                  <a:srgbClr val="000000"/>
                </a:solidFill>
                <a:latin typeface="Merriweather"/>
              </a:rPr>
            </a:br>
            <a:endParaRPr lang="zh-TW" altLang="en-US" dirty="0"/>
          </a:p>
        </p:txBody>
      </p:sp>
      <p:sp>
        <p:nvSpPr>
          <p:cNvPr id="5" name="內容版面配置區 4"/>
          <p:cNvSpPr>
            <a:spLocks noGrp="1"/>
          </p:cNvSpPr>
          <p:nvPr>
            <p:ph idx="1"/>
          </p:nvPr>
        </p:nvSpPr>
        <p:spPr>
          <a:xfrm>
            <a:off x="523547" y="988048"/>
            <a:ext cx="7886700" cy="2298212"/>
          </a:xfrm>
        </p:spPr>
        <p:txBody>
          <a:bodyPr/>
          <a:lstStyle/>
          <a:p>
            <a:pPr algn="just" fontAlgn="base">
              <a:buFont typeface="+mj-lt"/>
              <a:buAutoNum type="arabicPeriod"/>
            </a:pPr>
            <a:r>
              <a:rPr lang="zh-TW" altLang="en-US" dirty="0" smtClean="0">
                <a:solidFill>
                  <a:srgbClr val="000000"/>
                </a:solidFill>
                <a:latin typeface="Arial" panose="020B0604020202020204" pitchFamily="34" charset="0"/>
              </a:rPr>
              <a:t>申請</a:t>
            </a:r>
            <a:r>
              <a:rPr lang="zh-TW" altLang="en-US" dirty="0">
                <a:solidFill>
                  <a:srgbClr val="000000"/>
                </a:solidFill>
                <a:latin typeface="Arial" panose="020B0604020202020204" pitchFamily="34" charset="0"/>
              </a:rPr>
              <a:t>帳號後進行工作證申請，請將匯款後收據上相關資料填上網頁。（如以</a:t>
            </a:r>
            <a:r>
              <a:rPr lang="en-US" altLang="zh-TW" u="sng" dirty="0">
                <a:solidFill>
                  <a:srgbClr val="000000"/>
                </a:solidFill>
                <a:latin typeface="Arial" panose="020B0604020202020204" pitchFamily="34" charset="0"/>
              </a:rPr>
              <a:t>ATM</a:t>
            </a:r>
            <a:r>
              <a:rPr lang="zh-TW" altLang="en-US" u="sng" dirty="0">
                <a:solidFill>
                  <a:srgbClr val="000000"/>
                </a:solidFill>
                <a:latin typeface="Arial" panose="020B0604020202020204" pitchFamily="34" charset="0"/>
              </a:rPr>
              <a:t>繳費</a:t>
            </a:r>
            <a:r>
              <a:rPr lang="zh-TW" altLang="en-US" dirty="0">
                <a:solidFill>
                  <a:srgbClr val="000000"/>
                </a:solidFill>
                <a:latin typeface="Arial" panose="020B0604020202020204" pitchFamily="34" charset="0"/>
              </a:rPr>
              <a:t>請選＂</a:t>
            </a:r>
            <a:r>
              <a:rPr lang="zh-TW" altLang="en-US" b="1" dirty="0">
                <a:solidFill>
                  <a:srgbClr val="1A1A1A"/>
                </a:solidFill>
                <a:latin typeface="Arial" panose="020B0604020202020204" pitchFamily="34" charset="0"/>
              </a:rPr>
              <a:t>繳費</a:t>
            </a:r>
            <a:r>
              <a:rPr lang="zh-TW" altLang="en-US" dirty="0">
                <a:solidFill>
                  <a:srgbClr val="000000"/>
                </a:solidFill>
                <a:latin typeface="Arial" panose="020B0604020202020204" pitchFamily="34" charset="0"/>
              </a:rPr>
              <a:t>＂，而不是轉帳功能）</a:t>
            </a:r>
          </a:p>
          <a:p>
            <a:pPr algn="just" fontAlgn="base">
              <a:buFont typeface="+mj-lt"/>
              <a:buAutoNum type="arabicPeriod"/>
            </a:pPr>
            <a:r>
              <a:rPr lang="zh-TW" altLang="en-US" b="1" dirty="0">
                <a:solidFill>
                  <a:srgbClr val="1A1A1A"/>
                </a:solidFill>
                <a:latin typeface="Arial" panose="020B0604020202020204" pitchFamily="34" charset="0"/>
              </a:rPr>
              <a:t>學生證正反面影本加蓋當學期註冊章或另附在學證明</a:t>
            </a:r>
            <a:r>
              <a:rPr lang="zh-TW" altLang="en-US" dirty="0">
                <a:solidFill>
                  <a:srgbClr val="000000"/>
                </a:solidFill>
                <a:latin typeface="Arial" panose="020B0604020202020204" pitchFamily="34" charset="0"/>
              </a:rPr>
              <a:t>（</a:t>
            </a:r>
            <a:r>
              <a:rPr lang="en-US" altLang="zh-TW" dirty="0">
                <a:solidFill>
                  <a:srgbClr val="000000"/>
                </a:solidFill>
                <a:latin typeface="Arial" panose="020B0604020202020204" pitchFamily="34" charset="0"/>
              </a:rPr>
              <a:t>PDF</a:t>
            </a:r>
            <a:r>
              <a:rPr lang="zh-TW" altLang="en-US" dirty="0">
                <a:solidFill>
                  <a:srgbClr val="000000"/>
                </a:solidFill>
                <a:latin typeface="Arial" panose="020B0604020202020204" pitchFamily="34" charset="0"/>
              </a:rPr>
              <a:t>檔上傳於</a:t>
            </a:r>
            <a:r>
              <a:rPr lang="zh-TW" altLang="en-US" dirty="0" smtClean="0">
                <a:solidFill>
                  <a:srgbClr val="000000"/>
                </a:solidFill>
                <a:latin typeface="Arial" panose="020B0604020202020204" pitchFamily="34" charset="0"/>
              </a:rPr>
              <a:t>申請資料夾</a:t>
            </a:r>
            <a:r>
              <a:rPr lang="zh-TW" altLang="en-US" dirty="0">
                <a:solidFill>
                  <a:srgbClr val="000000"/>
                </a:solidFill>
                <a:latin typeface="Arial" panose="020B0604020202020204" pitchFamily="34" charset="0"/>
              </a:rPr>
              <a:t>）</a:t>
            </a:r>
          </a:p>
          <a:p>
            <a:pPr algn="just" fontAlgn="base">
              <a:buFont typeface="+mj-lt"/>
              <a:buAutoNum type="arabicPeriod"/>
            </a:pPr>
            <a:r>
              <a:rPr lang="zh-TW" altLang="en-US" dirty="0">
                <a:solidFill>
                  <a:srgbClr val="000000"/>
                </a:solidFill>
                <a:latin typeface="Arial" panose="020B0604020202020204" pitchFamily="34" charset="0"/>
              </a:rPr>
              <a:t>有效護照資料頁及居留證影本（</a:t>
            </a:r>
            <a:r>
              <a:rPr lang="en-US" altLang="zh-TW" dirty="0">
                <a:solidFill>
                  <a:srgbClr val="000000"/>
                </a:solidFill>
                <a:latin typeface="Arial" panose="020B0604020202020204" pitchFamily="34" charset="0"/>
              </a:rPr>
              <a:t>PDF</a:t>
            </a:r>
            <a:r>
              <a:rPr lang="zh-TW" altLang="en-US" dirty="0">
                <a:solidFill>
                  <a:srgbClr val="000000"/>
                </a:solidFill>
                <a:latin typeface="Arial" panose="020B0604020202020204" pitchFamily="34" charset="0"/>
              </a:rPr>
              <a:t>檔上傳於申請網址資料夾</a:t>
            </a:r>
            <a:r>
              <a:rPr lang="zh-TW" altLang="en-US" dirty="0" smtClean="0">
                <a:solidFill>
                  <a:srgbClr val="000000"/>
                </a:solidFill>
                <a:latin typeface="Arial" panose="020B0604020202020204" pitchFamily="34" charset="0"/>
              </a:rPr>
              <a:t>）</a:t>
            </a:r>
            <a:endParaRPr lang="en-US" altLang="zh-TW" dirty="0" smtClean="0">
              <a:solidFill>
                <a:srgbClr val="000000"/>
              </a:solidFill>
              <a:latin typeface="Arial" panose="020B0604020202020204" pitchFamily="34" charset="0"/>
            </a:endParaRPr>
          </a:p>
          <a:p>
            <a:pPr algn="just" fontAlgn="base">
              <a:buFont typeface="+mj-lt"/>
              <a:buAutoNum type="arabicPeriod"/>
            </a:pPr>
            <a:r>
              <a:rPr lang="zh-TW" altLang="en-US" b="1" dirty="0" smtClean="0">
                <a:solidFill>
                  <a:srgbClr val="000000"/>
                </a:solidFill>
                <a:latin typeface="Arial" panose="020B0604020202020204" pitchFamily="34" charset="0"/>
              </a:rPr>
              <a:t>僅外籍生</a:t>
            </a:r>
            <a:r>
              <a:rPr lang="zh-TW" altLang="en-US" dirty="0" smtClean="0">
                <a:solidFill>
                  <a:srgbClr val="000000"/>
                </a:solidFill>
                <a:latin typeface="Arial" panose="020B0604020202020204" pitchFamily="34" charset="0"/>
              </a:rPr>
              <a:t>需上傳工作理由說明並至國際處蓋章後</a:t>
            </a:r>
            <a:r>
              <a:rPr lang="zh-TW" altLang="en-US" dirty="0">
                <a:solidFill>
                  <a:srgbClr val="000000"/>
                </a:solidFill>
                <a:latin typeface="Arial" panose="020B0604020202020204" pitchFamily="34" charset="0"/>
              </a:rPr>
              <a:t>上傳於申請資料夾</a:t>
            </a:r>
          </a:p>
          <a:p>
            <a:endParaRPr lang="zh-TW" altLang="en-US" dirty="0"/>
          </a:p>
        </p:txBody>
      </p:sp>
      <p:sp>
        <p:nvSpPr>
          <p:cNvPr id="6" name="矩形 5"/>
          <p:cNvSpPr/>
          <p:nvPr/>
        </p:nvSpPr>
        <p:spPr>
          <a:xfrm>
            <a:off x="523547" y="3107584"/>
            <a:ext cx="8315653" cy="3508653"/>
          </a:xfrm>
          <a:prstGeom prst="rect">
            <a:avLst/>
          </a:prstGeom>
        </p:spPr>
        <p:txBody>
          <a:bodyPr wrap="square">
            <a:spAutoFit/>
          </a:bodyPr>
          <a:lstStyle/>
          <a:p>
            <a:pPr marL="285750" indent="-285750" fontAlgn="base">
              <a:buFont typeface="Wingdings" panose="05000000000000000000" pitchFamily="2" charset="2"/>
              <a:buChar char="Ø"/>
            </a:pPr>
            <a:r>
              <a:rPr lang="en-US" altLang="zh-TW" sz="2400" b="1" dirty="0">
                <a:solidFill>
                  <a:srgbClr val="000000"/>
                </a:solidFill>
                <a:latin typeface="Merriweather"/>
              </a:rPr>
              <a:t>The required documents</a:t>
            </a:r>
          </a:p>
          <a:p>
            <a:pPr algn="just" fontAlgn="base">
              <a:buFont typeface="+mj-lt"/>
              <a:buAutoNum type="arabicPeriod"/>
            </a:pPr>
            <a:r>
              <a:rPr lang="en-US" altLang="zh-TW" sz="2000" dirty="0" smtClean="0">
                <a:solidFill>
                  <a:srgbClr val="000000"/>
                </a:solidFill>
                <a:latin typeface="Arial" panose="020B0604020202020204" pitchFamily="34" charset="0"/>
              </a:rPr>
              <a:t>Login </a:t>
            </a:r>
            <a:r>
              <a:rPr lang="en-US" altLang="zh-TW" sz="2000" dirty="0">
                <a:solidFill>
                  <a:srgbClr val="000000"/>
                </a:solidFill>
                <a:latin typeface="Arial" panose="020B0604020202020204" pitchFamily="34" charset="0"/>
              </a:rPr>
              <a:t>your work permit account &amp; apply online. Please type the receipt number, date for payment and Post Office’s branch number on the application page. (For the </a:t>
            </a:r>
            <a:r>
              <a:rPr lang="en-US" altLang="zh-TW" sz="2000" u="sng" dirty="0">
                <a:solidFill>
                  <a:srgbClr val="000000"/>
                </a:solidFill>
                <a:latin typeface="Arial" panose="020B0604020202020204" pitchFamily="34" charset="0"/>
              </a:rPr>
              <a:t>ATM payment</a:t>
            </a:r>
            <a:r>
              <a:rPr lang="en-US" altLang="zh-TW" sz="2000" dirty="0">
                <a:solidFill>
                  <a:srgbClr val="000000"/>
                </a:solidFill>
                <a:latin typeface="Arial" panose="020B0604020202020204" pitchFamily="34" charset="0"/>
              </a:rPr>
              <a:t>, please select "</a:t>
            </a:r>
            <a:r>
              <a:rPr lang="en-US" altLang="zh-TW" sz="2000" b="1" dirty="0">
                <a:solidFill>
                  <a:srgbClr val="1A1A1A"/>
                </a:solidFill>
                <a:latin typeface="Arial" panose="020B0604020202020204" pitchFamily="34" charset="0"/>
              </a:rPr>
              <a:t>Bill Payment</a:t>
            </a:r>
            <a:r>
              <a:rPr lang="en-US" altLang="zh-TW" sz="2000" dirty="0">
                <a:solidFill>
                  <a:srgbClr val="000000"/>
                </a:solidFill>
                <a:latin typeface="Arial" panose="020B0604020202020204" pitchFamily="34" charset="0"/>
              </a:rPr>
              <a:t>" function; not the "Fund Transfer" function.)</a:t>
            </a:r>
          </a:p>
          <a:p>
            <a:pPr algn="just" fontAlgn="base">
              <a:buFont typeface="+mj-lt"/>
              <a:buAutoNum type="arabicPeriod"/>
            </a:pPr>
            <a:r>
              <a:rPr lang="en-US" altLang="zh-TW" sz="2000" dirty="0">
                <a:solidFill>
                  <a:srgbClr val="000000"/>
                </a:solidFill>
                <a:latin typeface="Arial" panose="020B0604020202020204" pitchFamily="34" charset="0"/>
              </a:rPr>
              <a:t>Uploading the student ID (both sides) with a current semester’s registered stamp or an enrollment certificate (PDF).</a:t>
            </a:r>
          </a:p>
          <a:p>
            <a:pPr algn="just" fontAlgn="base">
              <a:buFont typeface="+mj-lt"/>
              <a:buAutoNum type="arabicPeriod"/>
            </a:pPr>
            <a:r>
              <a:rPr lang="en-US" altLang="zh-TW" sz="2000" dirty="0">
                <a:solidFill>
                  <a:srgbClr val="000000"/>
                </a:solidFill>
                <a:latin typeface="Arial" panose="020B0604020202020204" pitchFamily="34" charset="0"/>
              </a:rPr>
              <a:t>Uploading your passport information page &amp; both sides of ARC</a:t>
            </a:r>
            <a:r>
              <a:rPr lang="en-US" altLang="zh-TW" sz="2000" dirty="0" smtClean="0">
                <a:solidFill>
                  <a:srgbClr val="000000"/>
                </a:solidFill>
                <a:latin typeface="Arial" panose="020B0604020202020204" pitchFamily="34" charset="0"/>
              </a:rPr>
              <a:t>.</a:t>
            </a:r>
          </a:p>
          <a:p>
            <a:pPr algn="just" fontAlgn="base">
              <a:buFont typeface="+mj-lt"/>
              <a:buAutoNum type="arabicPeriod"/>
            </a:pPr>
            <a:r>
              <a:rPr lang="en-US" altLang="zh-TW" sz="2000" dirty="0" smtClean="0">
                <a:solidFill>
                  <a:srgbClr val="FF0000"/>
                </a:solidFill>
                <a:latin typeface="Arial" panose="020B0604020202020204" pitchFamily="34" charset="0"/>
              </a:rPr>
              <a:t>Only International </a:t>
            </a:r>
            <a:r>
              <a:rPr lang="en-US" altLang="zh-TW" sz="2000" dirty="0">
                <a:solidFill>
                  <a:srgbClr val="FF0000"/>
                </a:solidFill>
                <a:latin typeface="Arial" panose="020B0604020202020204" pitchFamily="34" charset="0"/>
              </a:rPr>
              <a:t>students </a:t>
            </a:r>
            <a:r>
              <a:rPr lang="en-US" altLang="zh-TW" sz="2000" dirty="0">
                <a:solidFill>
                  <a:srgbClr val="000000"/>
                </a:solidFill>
                <a:latin typeface="Arial" panose="020B0604020202020204" pitchFamily="34" charset="0"/>
              </a:rPr>
              <a:t>need to </a:t>
            </a:r>
            <a:r>
              <a:rPr lang="en-US" altLang="zh-TW" sz="2000" dirty="0" smtClean="0">
                <a:solidFill>
                  <a:srgbClr val="000000"/>
                </a:solidFill>
                <a:latin typeface="Arial" panose="020B0604020202020204" pitchFamily="34" charset="0"/>
              </a:rPr>
              <a:t>provide </a:t>
            </a:r>
            <a:r>
              <a:rPr lang="en-US" altLang="zh-TW" sz="2000" dirty="0">
                <a:solidFill>
                  <a:srgbClr val="000000"/>
                </a:solidFill>
                <a:latin typeface="Arial" panose="020B0604020202020204" pitchFamily="34" charset="0"/>
              </a:rPr>
              <a:t>the reason for work and get the stamp by OIA office</a:t>
            </a:r>
          </a:p>
          <a:p>
            <a:pPr algn="just" fontAlgn="base">
              <a:buFont typeface="+mj-lt"/>
              <a:buAutoNum type="arabicPeriod"/>
            </a:pPr>
            <a:endParaRPr lang="en-US" altLang="zh-TW"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3198716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8711" y="2765533"/>
            <a:ext cx="7886700" cy="459720"/>
          </a:xfrm>
        </p:spPr>
        <p:txBody>
          <a:bodyPr/>
          <a:lstStyle/>
          <a:p>
            <a:endParaRPr lang="zh-TW" altLang="en-US"/>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5451"/>
          <a:stretch/>
        </p:blipFill>
        <p:spPr bwMode="auto">
          <a:xfrm>
            <a:off x="60696" y="841970"/>
            <a:ext cx="9002729" cy="5159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向右箭號 4"/>
          <p:cNvSpPr/>
          <p:nvPr/>
        </p:nvSpPr>
        <p:spPr>
          <a:xfrm>
            <a:off x="4245553" y="4640030"/>
            <a:ext cx="1107778" cy="548713"/>
          </a:xfrm>
          <a:prstGeom prst="rightArrow">
            <a:avLst/>
          </a:prstGeom>
          <a:solidFill>
            <a:srgbClr val="FF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sz="1319"/>
          </a:p>
        </p:txBody>
      </p:sp>
      <p:sp>
        <p:nvSpPr>
          <p:cNvPr id="6" name="矩形 5"/>
          <p:cNvSpPr/>
          <p:nvPr/>
        </p:nvSpPr>
        <p:spPr>
          <a:xfrm>
            <a:off x="1798983" y="4509688"/>
            <a:ext cx="2318134" cy="809396"/>
          </a:xfrm>
          <a:prstGeom prst="rect">
            <a:avLst/>
          </a:prstGeom>
          <a:solidFill>
            <a:srgbClr val="FF00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zh-TW" altLang="en-US" sz="1600" dirty="0">
                <a:solidFill>
                  <a:schemeClr val="bg1"/>
                </a:solidFill>
              </a:rPr>
              <a:t>點擊「僑外生工讀申請」</a:t>
            </a:r>
            <a:r>
              <a:rPr lang="zh-TW" altLang="en-US" sz="1600" dirty="0" smtClean="0">
                <a:solidFill>
                  <a:schemeClr val="bg1"/>
                </a:solidFill>
              </a:rPr>
              <a:t>按鈕</a:t>
            </a:r>
            <a:endParaRPr lang="en-US" altLang="zh-TW" sz="1600" dirty="0" smtClean="0">
              <a:solidFill>
                <a:schemeClr val="bg1"/>
              </a:solidFill>
            </a:endParaRPr>
          </a:p>
          <a:p>
            <a:pPr algn="ctr"/>
            <a:r>
              <a:rPr lang="en-US" altLang="zh-TW" sz="1600" dirty="0" smtClean="0">
                <a:solidFill>
                  <a:schemeClr val="bg1"/>
                </a:solidFill>
              </a:rPr>
              <a:t>Click this button</a:t>
            </a:r>
            <a:endParaRPr lang="en-US" altLang="zh-TW" sz="1600" dirty="0">
              <a:solidFill>
                <a:schemeClr val="bg1"/>
              </a:solidFill>
            </a:endParaRPr>
          </a:p>
        </p:txBody>
      </p:sp>
    </p:spTree>
    <p:extLst>
      <p:ext uri="{BB962C8B-B14F-4D97-AF65-F5344CB8AC3E}">
        <p14:creationId xmlns:p14="http://schemas.microsoft.com/office/powerpoint/2010/main" val="420968523"/>
      </p:ext>
    </p:extLst>
  </p:cSld>
  <p:clrMapOvr>
    <a:masterClrMapping/>
  </p:clrMapOvr>
</p:sld>
</file>

<file path=ppt/theme/theme1.xml><?xml version="1.0" encoding="utf-8"?>
<a:theme xmlns:a="http://schemas.openxmlformats.org/drawingml/2006/main" name="1_自訂設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自訂設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自訂設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自訂設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652</TotalTime>
  <Words>1011</Words>
  <Application>Microsoft Office PowerPoint</Application>
  <PresentationFormat>如螢幕大小 (4:3)</PresentationFormat>
  <Paragraphs>73</Paragraphs>
  <Slides>21</Slides>
  <Notes>1</Notes>
  <HiddenSlides>0</HiddenSlides>
  <MMClips>0</MMClips>
  <ScaleCrop>false</ScaleCrop>
  <HeadingPairs>
    <vt:vector size="6" baseType="variant">
      <vt:variant>
        <vt:lpstr>使用字型</vt:lpstr>
      </vt:variant>
      <vt:variant>
        <vt:i4>8</vt:i4>
      </vt:variant>
      <vt:variant>
        <vt:lpstr>佈景主題</vt:lpstr>
      </vt:variant>
      <vt:variant>
        <vt:i4>4</vt:i4>
      </vt:variant>
      <vt:variant>
        <vt:lpstr>投影片標題</vt:lpstr>
      </vt:variant>
      <vt:variant>
        <vt:i4>21</vt:i4>
      </vt:variant>
    </vt:vector>
  </HeadingPairs>
  <TitlesOfParts>
    <vt:vector size="33" baseType="lpstr">
      <vt:lpstr>Merriweather</vt:lpstr>
      <vt:lpstr>微軟正黑體</vt:lpstr>
      <vt:lpstr>新細明體</vt:lpstr>
      <vt:lpstr>Arial</vt:lpstr>
      <vt:lpstr>Calibri</vt:lpstr>
      <vt:lpstr>Calibri Light</vt:lpstr>
      <vt:lpstr>Times New Roman</vt:lpstr>
      <vt:lpstr>Wingdings</vt:lpstr>
      <vt:lpstr>1_自訂設計</vt:lpstr>
      <vt:lpstr>3_自訂設計</vt:lpstr>
      <vt:lpstr>自訂設計</vt:lpstr>
      <vt:lpstr>2_自訂設計</vt:lpstr>
      <vt:lpstr>線上申請工作證詳細流程</vt:lpstr>
      <vt:lpstr>申請帳號流程</vt:lpstr>
      <vt:lpstr>PowerPoint 簡報</vt:lpstr>
      <vt:lpstr>PowerPoint 簡報</vt:lpstr>
      <vt:lpstr>PowerPoint 簡報</vt:lpstr>
      <vt:lpstr>PowerPoint 簡報</vt:lpstr>
      <vt:lpstr>申請工作證流程</vt:lpstr>
      <vt:lpstr>需準備並上傳之文件 </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學生證格式 Format of Student ID card</vt:lpstr>
      <vt:lpstr>PowerPoint 簡報</vt:lpstr>
      <vt:lpstr>PowerPoint 簡報</vt:lpstr>
      <vt:lpstr>PowerPoint 簡報</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大牌 顏</dc:creator>
  <cp:lastModifiedBy>Windows 使用者</cp:lastModifiedBy>
  <cp:revision>65</cp:revision>
  <dcterms:created xsi:type="dcterms:W3CDTF">2021-08-23T03:39:33Z</dcterms:created>
  <dcterms:modified xsi:type="dcterms:W3CDTF">2021-10-22T01:31:19Z</dcterms:modified>
</cp:coreProperties>
</file>